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318"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tr-TR"/>
              <a:t>Asıl başlık stilini düzenlemek için tıklayın</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9367B8AE-93FE-4E80-BBDA-79FE044E0AA9}" type="datetimeFigureOut">
              <a:rPr lang="tr-TR" smtClean="0"/>
              <a:t>15.10.2020</a:t>
            </a:fld>
            <a:endParaRPr lang="tr-TR"/>
          </a:p>
        </p:txBody>
      </p:sp>
      <p:sp>
        <p:nvSpPr>
          <p:cNvPr id="5" name="Footer Placeholder 4"/>
          <p:cNvSpPr>
            <a:spLocks noGrp="1"/>
          </p:cNvSpPr>
          <p:nvPr>
            <p:ph type="ftr" sz="quarter" idx="11"/>
          </p:nvPr>
        </p:nvSpPr>
        <p:spPr>
          <a:xfrm>
            <a:off x="1371600" y="4323845"/>
            <a:ext cx="6400800" cy="365125"/>
          </a:xfrm>
        </p:spPr>
        <p:txBody>
          <a:bodyPr/>
          <a:lstStyle/>
          <a:p>
            <a:endParaRPr lang="tr-TR"/>
          </a:p>
        </p:txBody>
      </p:sp>
      <p:sp>
        <p:nvSpPr>
          <p:cNvPr id="6" name="Slide Number Placeholder 5"/>
          <p:cNvSpPr>
            <a:spLocks noGrp="1"/>
          </p:cNvSpPr>
          <p:nvPr>
            <p:ph type="sldNum" sz="quarter" idx="12"/>
          </p:nvPr>
        </p:nvSpPr>
        <p:spPr>
          <a:xfrm>
            <a:off x="8077200" y="1430866"/>
            <a:ext cx="2743200" cy="365125"/>
          </a:xfrm>
        </p:spPr>
        <p:txBody>
          <a:bodyPr/>
          <a:lstStyle/>
          <a:p>
            <a:fld id="{D04D8725-F8A8-43D1-A5D6-A88E9D11C907}" type="slidenum">
              <a:rPr lang="tr-TR" smtClean="0"/>
              <a:t>‹#›</a:t>
            </a:fld>
            <a:endParaRPr lang="tr-TR"/>
          </a:p>
        </p:txBody>
      </p:sp>
    </p:spTree>
    <p:extLst>
      <p:ext uri="{BB962C8B-B14F-4D97-AF65-F5344CB8AC3E}">
        <p14:creationId xmlns:p14="http://schemas.microsoft.com/office/powerpoint/2010/main" val="2861557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9367B8AE-93FE-4E80-BBDA-79FE044E0AA9}" type="datetimeFigureOut">
              <a:rPr lang="tr-TR" smtClean="0"/>
              <a:t>15.10.2020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04D8725-F8A8-43D1-A5D6-A88E9D11C907}" type="slidenum">
              <a:rPr lang="tr-TR" smtClean="0"/>
              <a:t>‹#›</a:t>
            </a:fld>
            <a:endParaRPr lang="tr-TR"/>
          </a:p>
        </p:txBody>
      </p:sp>
    </p:spTree>
    <p:extLst>
      <p:ext uri="{BB962C8B-B14F-4D97-AF65-F5344CB8AC3E}">
        <p14:creationId xmlns:p14="http://schemas.microsoft.com/office/powerpoint/2010/main" val="3418519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aşlık ve Resim Yazısı">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367B8AE-93FE-4E80-BBDA-79FE044E0AA9}" type="datetimeFigureOut">
              <a:rPr lang="tr-TR" smtClean="0"/>
              <a:t>15.10.2020</a:t>
            </a:fld>
            <a:endParaRPr lang="tr-TR"/>
          </a:p>
        </p:txBody>
      </p:sp>
      <p:sp>
        <p:nvSpPr>
          <p:cNvPr id="6" name="Footer Placeholder 5"/>
          <p:cNvSpPr>
            <a:spLocks noGrp="1"/>
          </p:cNvSpPr>
          <p:nvPr>
            <p:ph type="ftr" sz="quarter" idx="11"/>
          </p:nvPr>
        </p:nvSpPr>
        <p:spPr>
          <a:xfrm>
            <a:off x="685800" y="379941"/>
            <a:ext cx="6991492" cy="365125"/>
          </a:xfrm>
        </p:spPr>
        <p:txBody>
          <a:bodyPr/>
          <a:lstStyle/>
          <a:p>
            <a:endParaRPr lang="tr-TR"/>
          </a:p>
        </p:txBody>
      </p:sp>
      <p:sp>
        <p:nvSpPr>
          <p:cNvPr id="7" name="Slide Number Placeholder 6"/>
          <p:cNvSpPr>
            <a:spLocks noGrp="1"/>
          </p:cNvSpPr>
          <p:nvPr>
            <p:ph type="sldNum" sz="quarter" idx="12"/>
          </p:nvPr>
        </p:nvSpPr>
        <p:spPr>
          <a:xfrm>
            <a:off x="10862452" y="381000"/>
            <a:ext cx="643748" cy="365125"/>
          </a:xfrm>
        </p:spPr>
        <p:txBody>
          <a:bodyPr/>
          <a:lstStyle/>
          <a:p>
            <a:fld id="{D04D8725-F8A8-43D1-A5D6-A88E9D11C907}" type="slidenum">
              <a:rPr lang="tr-TR" smtClean="0"/>
              <a:t>‹#›</a:t>
            </a:fld>
            <a:endParaRPr lang="tr-TR"/>
          </a:p>
        </p:txBody>
      </p:sp>
    </p:spTree>
    <p:extLst>
      <p:ext uri="{BB962C8B-B14F-4D97-AF65-F5344CB8AC3E}">
        <p14:creationId xmlns:p14="http://schemas.microsoft.com/office/powerpoint/2010/main" val="2434209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Resim Yazılı Alıntı">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tr-TR"/>
              <a:t>Asıl başlık stilini düzenlemek için tıklayın</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367B8AE-93FE-4E80-BBDA-79FE044E0AA9}" type="datetimeFigureOut">
              <a:rPr lang="tr-TR" smtClean="0"/>
              <a:t>15.10.2020</a:t>
            </a:fld>
            <a:endParaRPr lang="tr-TR"/>
          </a:p>
        </p:txBody>
      </p:sp>
      <p:sp>
        <p:nvSpPr>
          <p:cNvPr id="6" name="Footer Placeholder 5"/>
          <p:cNvSpPr>
            <a:spLocks noGrp="1"/>
          </p:cNvSpPr>
          <p:nvPr>
            <p:ph type="ftr" sz="quarter" idx="11"/>
          </p:nvPr>
        </p:nvSpPr>
        <p:spPr>
          <a:xfrm>
            <a:off x="685800" y="379941"/>
            <a:ext cx="6991492" cy="365125"/>
          </a:xfrm>
        </p:spPr>
        <p:txBody>
          <a:bodyPr/>
          <a:lstStyle/>
          <a:p>
            <a:endParaRPr lang="tr-TR"/>
          </a:p>
        </p:txBody>
      </p:sp>
      <p:sp>
        <p:nvSpPr>
          <p:cNvPr id="7" name="Slide Number Placeholder 6"/>
          <p:cNvSpPr>
            <a:spLocks noGrp="1"/>
          </p:cNvSpPr>
          <p:nvPr>
            <p:ph type="sldNum" sz="quarter" idx="12"/>
          </p:nvPr>
        </p:nvSpPr>
        <p:spPr>
          <a:xfrm>
            <a:off x="10862452" y="381000"/>
            <a:ext cx="643748" cy="365125"/>
          </a:xfrm>
        </p:spPr>
        <p:txBody>
          <a:bodyPr/>
          <a:lstStyle/>
          <a:p>
            <a:fld id="{D04D8725-F8A8-43D1-A5D6-A88E9D11C907}" type="slidenum">
              <a:rPr lang="tr-TR" smtClean="0"/>
              <a:t>‹#›</a:t>
            </a:fld>
            <a:endParaRPr lang="tr-TR"/>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87312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İsim Kartı">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9367B8AE-93FE-4E80-BBDA-79FE044E0AA9}" type="datetimeFigureOut">
              <a:rPr lang="tr-TR" smtClean="0"/>
              <a:t>15.10.2020</a:t>
            </a:fld>
            <a:endParaRPr lang="tr-TR"/>
          </a:p>
        </p:txBody>
      </p:sp>
      <p:sp>
        <p:nvSpPr>
          <p:cNvPr id="6" name="Footer Placeholder 5"/>
          <p:cNvSpPr>
            <a:spLocks noGrp="1"/>
          </p:cNvSpPr>
          <p:nvPr>
            <p:ph type="ftr" sz="quarter" idx="11"/>
          </p:nvPr>
        </p:nvSpPr>
        <p:spPr>
          <a:xfrm>
            <a:off x="685800" y="378883"/>
            <a:ext cx="6991492" cy="365125"/>
          </a:xfrm>
        </p:spPr>
        <p:txBody>
          <a:bodyPr/>
          <a:lstStyle/>
          <a:p>
            <a:endParaRPr lang="tr-TR"/>
          </a:p>
        </p:txBody>
      </p:sp>
      <p:sp>
        <p:nvSpPr>
          <p:cNvPr id="7" name="Slide Number Placeholder 6"/>
          <p:cNvSpPr>
            <a:spLocks noGrp="1"/>
          </p:cNvSpPr>
          <p:nvPr>
            <p:ph type="sldNum" sz="quarter" idx="12"/>
          </p:nvPr>
        </p:nvSpPr>
        <p:spPr>
          <a:xfrm>
            <a:off x="10862452" y="381000"/>
            <a:ext cx="643748" cy="365125"/>
          </a:xfrm>
        </p:spPr>
        <p:txBody>
          <a:bodyPr/>
          <a:lstStyle/>
          <a:p>
            <a:fld id="{D04D8725-F8A8-43D1-A5D6-A88E9D11C907}" type="slidenum">
              <a:rPr lang="tr-TR" smtClean="0"/>
              <a:t>‹#›</a:t>
            </a:fld>
            <a:endParaRPr lang="tr-TR"/>
          </a:p>
        </p:txBody>
      </p:sp>
    </p:spTree>
    <p:extLst>
      <p:ext uri="{BB962C8B-B14F-4D97-AF65-F5344CB8AC3E}">
        <p14:creationId xmlns:p14="http://schemas.microsoft.com/office/powerpoint/2010/main" val="3514564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tr-TR"/>
              <a:t>Asıl başlık stilini düzenlemek için tıklayın</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9367B8AE-93FE-4E80-BBDA-79FE044E0AA9}" type="datetimeFigureOut">
              <a:rPr lang="tr-TR" smtClean="0"/>
              <a:t>15.10.2020</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04D8725-F8A8-43D1-A5D6-A88E9D11C907}" type="slidenum">
              <a:rPr lang="tr-TR" smtClean="0"/>
              <a:t>‹#›</a:t>
            </a:fld>
            <a:endParaRPr lang="tr-TR"/>
          </a:p>
        </p:txBody>
      </p:sp>
    </p:spTree>
    <p:extLst>
      <p:ext uri="{BB962C8B-B14F-4D97-AF65-F5344CB8AC3E}">
        <p14:creationId xmlns:p14="http://schemas.microsoft.com/office/powerpoint/2010/main" val="2368538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tr-TR"/>
              <a:t>Asıl başlık stilini düzenlemek için tıklayın</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9367B8AE-93FE-4E80-BBDA-79FE044E0AA9}" type="datetimeFigureOut">
              <a:rPr lang="tr-TR" smtClean="0"/>
              <a:t>15.10.2020</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04D8725-F8A8-43D1-A5D6-A88E9D11C907}" type="slidenum">
              <a:rPr lang="tr-TR" smtClean="0"/>
              <a:t>‹#›</a:t>
            </a:fld>
            <a:endParaRPr lang="tr-TR"/>
          </a:p>
        </p:txBody>
      </p:sp>
    </p:spTree>
    <p:extLst>
      <p:ext uri="{BB962C8B-B14F-4D97-AF65-F5344CB8AC3E}">
        <p14:creationId xmlns:p14="http://schemas.microsoft.com/office/powerpoint/2010/main" val="20516363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9367B8AE-93FE-4E80-BBDA-79FE044E0AA9}" type="datetimeFigureOut">
              <a:rPr lang="tr-TR" smtClean="0"/>
              <a:t>15.10.2020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04D8725-F8A8-43D1-A5D6-A88E9D11C907}" type="slidenum">
              <a:rPr lang="tr-TR" smtClean="0"/>
              <a:t>‹#›</a:t>
            </a:fld>
            <a:endParaRPr lang="tr-TR"/>
          </a:p>
        </p:txBody>
      </p:sp>
    </p:spTree>
    <p:extLst>
      <p:ext uri="{BB962C8B-B14F-4D97-AF65-F5344CB8AC3E}">
        <p14:creationId xmlns:p14="http://schemas.microsoft.com/office/powerpoint/2010/main" val="33633829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9367B8AE-93FE-4E80-BBDA-79FE044E0AA9}" type="datetimeFigureOut">
              <a:rPr lang="tr-TR" smtClean="0"/>
              <a:t>15.10.2020</a:t>
            </a:fld>
            <a:endParaRPr lang="tr-TR"/>
          </a:p>
        </p:txBody>
      </p:sp>
      <p:sp>
        <p:nvSpPr>
          <p:cNvPr id="5" name="Footer Placeholder 4"/>
          <p:cNvSpPr>
            <a:spLocks noGrp="1"/>
          </p:cNvSpPr>
          <p:nvPr>
            <p:ph type="ftr" sz="quarter" idx="11"/>
          </p:nvPr>
        </p:nvSpPr>
        <p:spPr>
          <a:xfrm>
            <a:off x="685800" y="381000"/>
            <a:ext cx="6991492" cy="365125"/>
          </a:xfrm>
        </p:spPr>
        <p:txBody>
          <a:bodyPr/>
          <a:lstStyle/>
          <a:p>
            <a:endParaRPr lang="tr-TR"/>
          </a:p>
        </p:txBody>
      </p:sp>
      <p:sp>
        <p:nvSpPr>
          <p:cNvPr id="6" name="Slide Number Placeholder 5"/>
          <p:cNvSpPr>
            <a:spLocks noGrp="1"/>
          </p:cNvSpPr>
          <p:nvPr>
            <p:ph type="sldNum" sz="quarter" idx="12"/>
          </p:nvPr>
        </p:nvSpPr>
        <p:spPr>
          <a:xfrm>
            <a:off x="10862452" y="381000"/>
            <a:ext cx="643748" cy="365125"/>
          </a:xfrm>
        </p:spPr>
        <p:txBody>
          <a:bodyPr/>
          <a:lstStyle/>
          <a:p>
            <a:fld id="{D04D8725-F8A8-43D1-A5D6-A88E9D11C907}" type="slidenum">
              <a:rPr lang="tr-TR" smtClean="0"/>
              <a:t>‹#›</a:t>
            </a:fld>
            <a:endParaRPr lang="tr-TR"/>
          </a:p>
        </p:txBody>
      </p:sp>
    </p:spTree>
    <p:extLst>
      <p:ext uri="{BB962C8B-B14F-4D97-AF65-F5344CB8AC3E}">
        <p14:creationId xmlns:p14="http://schemas.microsoft.com/office/powerpoint/2010/main" val="1487474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9367B8AE-93FE-4E80-BBDA-79FE044E0AA9}" type="datetimeFigureOut">
              <a:rPr lang="tr-TR" smtClean="0"/>
              <a:t>15.10.2020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04D8725-F8A8-43D1-A5D6-A88E9D11C907}" type="slidenum">
              <a:rPr lang="tr-TR" smtClean="0"/>
              <a:t>‹#›</a:t>
            </a:fld>
            <a:endParaRPr lang="tr-TR"/>
          </a:p>
        </p:txBody>
      </p:sp>
    </p:spTree>
    <p:extLst>
      <p:ext uri="{BB962C8B-B14F-4D97-AF65-F5344CB8AC3E}">
        <p14:creationId xmlns:p14="http://schemas.microsoft.com/office/powerpoint/2010/main" val="2160895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9367B8AE-93FE-4E80-BBDA-79FE044E0AA9}" type="datetimeFigureOut">
              <a:rPr lang="tr-TR" smtClean="0"/>
              <a:t>15.10.2020</a:t>
            </a:fld>
            <a:endParaRPr lang="tr-TR"/>
          </a:p>
        </p:txBody>
      </p:sp>
      <p:sp>
        <p:nvSpPr>
          <p:cNvPr id="5" name="Footer Placeholder 4"/>
          <p:cNvSpPr>
            <a:spLocks noGrp="1"/>
          </p:cNvSpPr>
          <p:nvPr>
            <p:ph type="ftr" sz="quarter" idx="11"/>
          </p:nvPr>
        </p:nvSpPr>
        <p:spPr>
          <a:xfrm>
            <a:off x="685800" y="381001"/>
            <a:ext cx="6991492" cy="364065"/>
          </a:xfrm>
        </p:spPr>
        <p:txBody>
          <a:bodyPr/>
          <a:lstStyle/>
          <a:p>
            <a:endParaRPr lang="tr-TR"/>
          </a:p>
        </p:txBody>
      </p:sp>
      <p:sp>
        <p:nvSpPr>
          <p:cNvPr id="6" name="Slide Number Placeholder 5"/>
          <p:cNvSpPr>
            <a:spLocks noGrp="1"/>
          </p:cNvSpPr>
          <p:nvPr>
            <p:ph type="sldNum" sz="quarter" idx="12"/>
          </p:nvPr>
        </p:nvSpPr>
        <p:spPr>
          <a:xfrm>
            <a:off x="10862452" y="381000"/>
            <a:ext cx="643748" cy="365125"/>
          </a:xfrm>
        </p:spPr>
        <p:txBody>
          <a:bodyPr/>
          <a:lstStyle/>
          <a:p>
            <a:fld id="{D04D8725-F8A8-43D1-A5D6-A88E9D11C907}" type="slidenum">
              <a:rPr lang="tr-TR" smtClean="0"/>
              <a:t>‹#›</a:t>
            </a:fld>
            <a:endParaRPr lang="tr-TR"/>
          </a:p>
        </p:txBody>
      </p:sp>
    </p:spTree>
    <p:extLst>
      <p:ext uri="{BB962C8B-B14F-4D97-AF65-F5344CB8AC3E}">
        <p14:creationId xmlns:p14="http://schemas.microsoft.com/office/powerpoint/2010/main" val="4180410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9367B8AE-93FE-4E80-BBDA-79FE044E0AA9}" type="datetimeFigureOut">
              <a:rPr lang="tr-TR" smtClean="0"/>
              <a:t>15.10.2020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04D8725-F8A8-43D1-A5D6-A88E9D11C907}" type="slidenum">
              <a:rPr lang="tr-TR" smtClean="0"/>
              <a:t>‹#›</a:t>
            </a:fld>
            <a:endParaRPr lang="tr-TR"/>
          </a:p>
        </p:txBody>
      </p:sp>
    </p:spTree>
    <p:extLst>
      <p:ext uri="{BB962C8B-B14F-4D97-AF65-F5344CB8AC3E}">
        <p14:creationId xmlns:p14="http://schemas.microsoft.com/office/powerpoint/2010/main" val="3111467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685800" y="3132666"/>
            <a:ext cx="5311775" cy="3086019"/>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3132666"/>
            <a:ext cx="5334000" cy="3086019"/>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9367B8AE-93FE-4E80-BBDA-79FE044E0AA9}" type="datetimeFigureOut">
              <a:rPr lang="tr-TR" smtClean="0"/>
              <a:t>15.10.2020</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D04D8725-F8A8-43D1-A5D6-A88E9D11C907}" type="slidenum">
              <a:rPr lang="tr-TR" smtClean="0"/>
              <a:t>‹#›</a:t>
            </a:fld>
            <a:endParaRPr lang="tr-TR"/>
          </a:p>
        </p:txBody>
      </p:sp>
    </p:spTree>
    <p:extLst>
      <p:ext uri="{BB962C8B-B14F-4D97-AF65-F5344CB8AC3E}">
        <p14:creationId xmlns:p14="http://schemas.microsoft.com/office/powerpoint/2010/main" val="666336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9367B8AE-93FE-4E80-BBDA-79FE044E0AA9}" type="datetimeFigureOut">
              <a:rPr lang="tr-TR" smtClean="0"/>
              <a:t>15.10.2020</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04D8725-F8A8-43D1-A5D6-A88E9D11C907}" type="slidenum">
              <a:rPr lang="tr-TR" smtClean="0"/>
              <a:t>‹#›</a:t>
            </a:fld>
            <a:endParaRPr lang="tr-TR"/>
          </a:p>
        </p:txBody>
      </p:sp>
    </p:spTree>
    <p:extLst>
      <p:ext uri="{BB962C8B-B14F-4D97-AF65-F5344CB8AC3E}">
        <p14:creationId xmlns:p14="http://schemas.microsoft.com/office/powerpoint/2010/main" val="2334505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67B8AE-93FE-4E80-BBDA-79FE044E0AA9}" type="datetimeFigureOut">
              <a:rPr lang="tr-TR" smtClean="0"/>
              <a:t>15.10.2020</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D04D8725-F8A8-43D1-A5D6-A88E9D11C907}" type="slidenum">
              <a:rPr lang="tr-TR" smtClean="0"/>
              <a:t>‹#›</a:t>
            </a:fld>
            <a:endParaRPr lang="tr-TR"/>
          </a:p>
        </p:txBody>
      </p:sp>
    </p:spTree>
    <p:extLst>
      <p:ext uri="{BB962C8B-B14F-4D97-AF65-F5344CB8AC3E}">
        <p14:creationId xmlns:p14="http://schemas.microsoft.com/office/powerpoint/2010/main" val="325871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9367B8AE-93FE-4E80-BBDA-79FE044E0AA9}" type="datetimeFigureOut">
              <a:rPr lang="tr-TR" smtClean="0"/>
              <a:t>15.10.2020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04D8725-F8A8-43D1-A5D6-A88E9D11C907}" type="slidenum">
              <a:rPr lang="tr-TR" smtClean="0"/>
              <a:t>‹#›</a:t>
            </a:fld>
            <a:endParaRPr lang="tr-TR"/>
          </a:p>
        </p:txBody>
      </p:sp>
    </p:spTree>
    <p:extLst>
      <p:ext uri="{BB962C8B-B14F-4D97-AF65-F5344CB8AC3E}">
        <p14:creationId xmlns:p14="http://schemas.microsoft.com/office/powerpoint/2010/main" val="2584630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9367B8AE-93FE-4E80-BBDA-79FE044E0AA9}" type="datetimeFigureOut">
              <a:rPr lang="tr-TR" smtClean="0"/>
              <a:t>15.10.2020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04D8725-F8A8-43D1-A5D6-A88E9D11C907}" type="slidenum">
              <a:rPr lang="tr-TR" smtClean="0"/>
              <a:t>‹#›</a:t>
            </a:fld>
            <a:endParaRPr lang="tr-TR"/>
          </a:p>
        </p:txBody>
      </p:sp>
    </p:spTree>
    <p:extLst>
      <p:ext uri="{BB962C8B-B14F-4D97-AF65-F5344CB8AC3E}">
        <p14:creationId xmlns:p14="http://schemas.microsoft.com/office/powerpoint/2010/main" val="428039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367B8AE-93FE-4E80-BBDA-79FE044E0AA9}" type="datetimeFigureOut">
              <a:rPr lang="tr-TR" smtClean="0"/>
              <a:t>15.10.2020</a:t>
            </a:fld>
            <a:endParaRPr lang="tr-TR"/>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04D8725-F8A8-43D1-A5D6-A88E9D11C907}" type="slidenum">
              <a:rPr lang="tr-TR" smtClean="0"/>
              <a:t>‹#›</a:t>
            </a:fld>
            <a:endParaRPr lang="tr-TR"/>
          </a:p>
        </p:txBody>
      </p:sp>
    </p:spTree>
    <p:extLst>
      <p:ext uri="{BB962C8B-B14F-4D97-AF65-F5344CB8AC3E}">
        <p14:creationId xmlns:p14="http://schemas.microsoft.com/office/powerpoint/2010/main" val="1456626164"/>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rouplens.org/datasets/movielen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oracle.com/tr/virtualization/virtualbox/"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oracle.com/middleware/technologies/data-integrator/odi-demo-downloads.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8B9FA77-0CC8-4DB8-B457-93650A77FF25}"/>
              </a:ext>
            </a:extLst>
          </p:cNvPr>
          <p:cNvSpPr>
            <a:spLocks noGrp="1"/>
          </p:cNvSpPr>
          <p:nvPr>
            <p:ph type="ctrTitle"/>
          </p:nvPr>
        </p:nvSpPr>
        <p:spPr>
          <a:xfrm>
            <a:off x="599049" y="1294226"/>
            <a:ext cx="10993902" cy="1128151"/>
          </a:xfrm>
        </p:spPr>
        <p:txBody>
          <a:bodyPr/>
          <a:lstStyle/>
          <a:p>
            <a:r>
              <a:rPr lang="tr-TR" dirty="0" err="1"/>
              <a:t>Oracle</a:t>
            </a:r>
            <a:r>
              <a:rPr lang="tr-TR" dirty="0"/>
              <a:t> data </a:t>
            </a:r>
            <a:r>
              <a:rPr lang="tr-TR" dirty="0" err="1"/>
              <a:t>integrator</a:t>
            </a:r>
            <a:endParaRPr lang="tr-TR" dirty="0"/>
          </a:p>
        </p:txBody>
      </p:sp>
      <p:sp>
        <p:nvSpPr>
          <p:cNvPr id="3" name="Alt Başlık 2">
            <a:extLst>
              <a:ext uri="{FF2B5EF4-FFF2-40B4-BE49-F238E27FC236}">
                <a16:creationId xmlns:a16="http://schemas.microsoft.com/office/drawing/2014/main" id="{F623BAC5-1333-49DD-9A3B-67D57DE1D278}"/>
              </a:ext>
            </a:extLst>
          </p:cNvPr>
          <p:cNvSpPr>
            <a:spLocks noGrp="1"/>
          </p:cNvSpPr>
          <p:nvPr>
            <p:ph type="subTitle" idx="1"/>
          </p:nvPr>
        </p:nvSpPr>
        <p:spPr>
          <a:xfrm>
            <a:off x="3032759" y="2567353"/>
            <a:ext cx="6126481" cy="2487246"/>
          </a:xfrm>
        </p:spPr>
        <p:txBody>
          <a:bodyPr>
            <a:normAutofit/>
          </a:bodyPr>
          <a:lstStyle/>
          <a:p>
            <a:r>
              <a:rPr lang="tr-TR" dirty="0" err="1"/>
              <a:t>VirtualBox</a:t>
            </a:r>
            <a:r>
              <a:rPr lang="tr-TR" dirty="0"/>
              <a:t> ve HR Data Server Kurulumu, </a:t>
            </a:r>
          </a:p>
          <a:p>
            <a:r>
              <a:rPr lang="tr-TR" dirty="0" err="1"/>
              <a:t>Physical</a:t>
            </a:r>
            <a:r>
              <a:rPr lang="tr-TR" dirty="0"/>
              <a:t> </a:t>
            </a:r>
            <a:r>
              <a:rPr lang="tr-TR" dirty="0" err="1"/>
              <a:t>Schema</a:t>
            </a:r>
            <a:r>
              <a:rPr lang="tr-TR" dirty="0"/>
              <a:t> ve </a:t>
            </a:r>
            <a:r>
              <a:rPr lang="tr-TR" dirty="0" err="1"/>
              <a:t>Logical</a:t>
            </a:r>
            <a:r>
              <a:rPr lang="tr-TR" dirty="0"/>
              <a:t> </a:t>
            </a:r>
            <a:r>
              <a:rPr lang="tr-TR" dirty="0" err="1"/>
              <a:t>Schema</a:t>
            </a:r>
            <a:r>
              <a:rPr lang="tr-TR" dirty="0"/>
              <a:t> Oluşturma, </a:t>
            </a:r>
          </a:p>
          <a:p>
            <a:r>
              <a:rPr lang="tr-TR" dirty="0"/>
              <a:t>CSV Uzantılı Dosyayı Projeye Dahil Etme, </a:t>
            </a:r>
          </a:p>
          <a:p>
            <a:r>
              <a:rPr lang="tr-TR" dirty="0" err="1"/>
              <a:t>Join</a:t>
            </a:r>
            <a:r>
              <a:rPr lang="tr-TR" dirty="0"/>
              <a:t> ve </a:t>
            </a:r>
            <a:r>
              <a:rPr lang="tr-TR" dirty="0" err="1"/>
              <a:t>Distinct</a:t>
            </a:r>
            <a:r>
              <a:rPr lang="tr-TR" dirty="0"/>
              <a:t> İşlemi, </a:t>
            </a:r>
          </a:p>
          <a:p>
            <a:r>
              <a:rPr lang="tr-TR" dirty="0" err="1"/>
              <a:t>Slowly</a:t>
            </a:r>
            <a:r>
              <a:rPr lang="tr-TR" dirty="0"/>
              <a:t> </a:t>
            </a:r>
            <a:r>
              <a:rPr lang="tr-TR" dirty="0" err="1"/>
              <a:t>Changing</a:t>
            </a:r>
            <a:r>
              <a:rPr lang="tr-TR" dirty="0"/>
              <a:t> </a:t>
            </a:r>
            <a:r>
              <a:rPr lang="tr-TR" dirty="0" err="1"/>
              <a:t>Dimension</a:t>
            </a:r>
            <a:r>
              <a:rPr lang="tr-TR" dirty="0"/>
              <a:t> </a:t>
            </a:r>
            <a:r>
              <a:rPr lang="tr-TR" dirty="0" err="1"/>
              <a:t>Type</a:t>
            </a:r>
            <a:r>
              <a:rPr lang="tr-TR" dirty="0"/>
              <a:t> 1</a:t>
            </a:r>
          </a:p>
        </p:txBody>
      </p:sp>
    </p:spTree>
    <p:extLst>
      <p:ext uri="{BB962C8B-B14F-4D97-AF65-F5344CB8AC3E}">
        <p14:creationId xmlns:p14="http://schemas.microsoft.com/office/powerpoint/2010/main" val="3894854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Virtualbox’a</a:t>
            </a:r>
            <a:r>
              <a:rPr lang="tr-TR" dirty="0"/>
              <a:t> Data </a:t>
            </a:r>
            <a:r>
              <a:rPr lang="tr-TR" dirty="0" err="1"/>
              <a:t>Integrator</a:t>
            </a:r>
            <a:r>
              <a:rPr lang="tr-TR" dirty="0"/>
              <a:t> 12c kurulumu </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İçe aktar dedikten sonra </a:t>
            </a:r>
            <a:r>
              <a:rPr lang="tr-TR" dirty="0" err="1"/>
              <a:t>zip</a:t>
            </a:r>
            <a:r>
              <a:rPr lang="tr-TR" dirty="0"/>
              <a:t> dosyamızın içerisinden çıkardığımız dosyayı seçiyoruz. </a:t>
            </a:r>
          </a:p>
          <a:p>
            <a:endParaRPr lang="tr-TR" dirty="0"/>
          </a:p>
        </p:txBody>
      </p:sp>
      <p:pic>
        <p:nvPicPr>
          <p:cNvPr id="3" name="Resim 2">
            <a:extLst>
              <a:ext uri="{FF2B5EF4-FFF2-40B4-BE49-F238E27FC236}">
                <a16:creationId xmlns:a16="http://schemas.microsoft.com/office/drawing/2014/main" id="{383F1736-2055-48C8-A9EA-135C128A0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4290" y="3004139"/>
            <a:ext cx="5083420" cy="3351705"/>
          </a:xfrm>
          <a:prstGeom prst="rect">
            <a:avLst/>
          </a:prstGeom>
        </p:spPr>
      </p:pic>
    </p:spTree>
    <p:extLst>
      <p:ext uri="{BB962C8B-B14F-4D97-AF65-F5344CB8AC3E}">
        <p14:creationId xmlns:p14="http://schemas.microsoft.com/office/powerpoint/2010/main" val="4109185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Virtualbox’a</a:t>
            </a:r>
            <a:r>
              <a:rPr lang="tr-TR" dirty="0"/>
              <a:t> Data </a:t>
            </a:r>
            <a:r>
              <a:rPr lang="tr-TR" dirty="0" err="1"/>
              <a:t>Integrator</a:t>
            </a:r>
            <a:r>
              <a:rPr lang="tr-TR" dirty="0"/>
              <a:t> 12c kurulumu </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İçe Aktar butonuna basıyoruz.</a:t>
            </a:r>
          </a:p>
        </p:txBody>
      </p:sp>
      <p:pic>
        <p:nvPicPr>
          <p:cNvPr id="3" name="Resim 2">
            <a:extLst>
              <a:ext uri="{FF2B5EF4-FFF2-40B4-BE49-F238E27FC236}">
                <a16:creationId xmlns:a16="http://schemas.microsoft.com/office/drawing/2014/main" id="{7FC11158-175F-406F-A838-D61F79EEB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9269" y="2940147"/>
            <a:ext cx="5393461" cy="3615397"/>
          </a:xfrm>
          <a:prstGeom prst="rect">
            <a:avLst/>
          </a:prstGeom>
        </p:spPr>
      </p:pic>
    </p:spTree>
    <p:extLst>
      <p:ext uri="{BB962C8B-B14F-4D97-AF65-F5344CB8AC3E}">
        <p14:creationId xmlns:p14="http://schemas.microsoft.com/office/powerpoint/2010/main" val="618652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Virtualbox’a</a:t>
            </a:r>
            <a:r>
              <a:rPr lang="tr-TR" dirty="0"/>
              <a:t> Data </a:t>
            </a:r>
            <a:r>
              <a:rPr lang="tr-TR" dirty="0" err="1"/>
              <a:t>Integrator</a:t>
            </a:r>
            <a:r>
              <a:rPr lang="tr-TR" dirty="0"/>
              <a:t> 12c kurulumu </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Kabul Et diyoruz. Ve Kurulumumuz </a:t>
            </a:r>
            <a:r>
              <a:rPr lang="tr-TR" dirty="0" err="1"/>
              <a:t>başlatılyor</a:t>
            </a:r>
            <a:r>
              <a:rPr lang="tr-TR" dirty="0"/>
              <a:t>.</a:t>
            </a:r>
          </a:p>
        </p:txBody>
      </p:sp>
      <p:pic>
        <p:nvPicPr>
          <p:cNvPr id="3" name="Resim 2">
            <a:extLst>
              <a:ext uri="{FF2B5EF4-FFF2-40B4-BE49-F238E27FC236}">
                <a16:creationId xmlns:a16="http://schemas.microsoft.com/office/drawing/2014/main" id="{F9EA9A8D-FB7A-4519-B01E-D49747754C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046" y="2715064"/>
            <a:ext cx="5913907" cy="4024125"/>
          </a:xfrm>
          <a:prstGeom prst="rect">
            <a:avLst/>
          </a:prstGeom>
        </p:spPr>
      </p:pic>
    </p:spTree>
    <p:extLst>
      <p:ext uri="{BB962C8B-B14F-4D97-AF65-F5344CB8AC3E}">
        <p14:creationId xmlns:p14="http://schemas.microsoft.com/office/powerpoint/2010/main" val="3282595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Virtualbox’a</a:t>
            </a:r>
            <a:r>
              <a:rPr lang="tr-TR" dirty="0"/>
              <a:t> Data </a:t>
            </a:r>
            <a:r>
              <a:rPr lang="tr-TR" dirty="0" err="1"/>
              <a:t>Integrator</a:t>
            </a:r>
            <a:r>
              <a:rPr lang="tr-TR" dirty="0"/>
              <a:t> 12c açılımı </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Kurulum bittikten sonra şimdi sanal makinemizi başlatabiliriz.</a:t>
            </a:r>
          </a:p>
          <a:p>
            <a:endParaRPr lang="tr-TR" dirty="0"/>
          </a:p>
        </p:txBody>
      </p:sp>
      <p:pic>
        <p:nvPicPr>
          <p:cNvPr id="3" name="Resim 2">
            <a:extLst>
              <a:ext uri="{FF2B5EF4-FFF2-40B4-BE49-F238E27FC236}">
                <a16:creationId xmlns:a16="http://schemas.microsoft.com/office/drawing/2014/main" id="{E7F0C605-A051-4C2F-84D3-BF3C2E053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2250" y="2958995"/>
            <a:ext cx="6787500" cy="3624686"/>
          </a:xfrm>
          <a:prstGeom prst="rect">
            <a:avLst/>
          </a:prstGeom>
        </p:spPr>
      </p:pic>
    </p:spTree>
    <p:extLst>
      <p:ext uri="{BB962C8B-B14F-4D97-AF65-F5344CB8AC3E}">
        <p14:creationId xmlns:p14="http://schemas.microsoft.com/office/powerpoint/2010/main" val="3720251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ODI 12c </a:t>
            </a:r>
            <a:r>
              <a:rPr lang="tr-TR" dirty="0" err="1"/>
              <a:t>Studio</a:t>
            </a:r>
            <a:r>
              <a:rPr lang="tr-TR" dirty="0"/>
              <a:t> Masaüstü </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Masaüstümüzde bulunan ODI 12c </a:t>
            </a:r>
            <a:r>
              <a:rPr lang="tr-TR" dirty="0" err="1"/>
              <a:t>Studio’yu</a:t>
            </a:r>
            <a:r>
              <a:rPr lang="tr-TR" dirty="0"/>
              <a:t> başlatabiliriz.</a:t>
            </a:r>
          </a:p>
        </p:txBody>
      </p:sp>
      <p:pic>
        <p:nvPicPr>
          <p:cNvPr id="3" name="Resim 2">
            <a:extLst>
              <a:ext uri="{FF2B5EF4-FFF2-40B4-BE49-F238E27FC236}">
                <a16:creationId xmlns:a16="http://schemas.microsoft.com/office/drawing/2014/main" id="{AB636D19-43B8-423F-B031-B11E8B42F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3192835"/>
            <a:ext cx="6096000" cy="3274786"/>
          </a:xfrm>
          <a:prstGeom prst="rect">
            <a:avLst/>
          </a:prstGeom>
        </p:spPr>
      </p:pic>
    </p:spTree>
    <p:extLst>
      <p:ext uri="{BB962C8B-B14F-4D97-AF65-F5344CB8AC3E}">
        <p14:creationId xmlns:p14="http://schemas.microsoft.com/office/powerpoint/2010/main" val="3232969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ODI 12c </a:t>
            </a:r>
            <a:r>
              <a:rPr lang="tr-TR" dirty="0" err="1"/>
              <a:t>Studio</a:t>
            </a:r>
            <a:r>
              <a:rPr lang="tr-TR" dirty="0"/>
              <a:t> şifre </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ODI 12C STUDIO açıldıktan sonra sol tarafta bulunan Connect </a:t>
            </a:r>
            <a:r>
              <a:rPr lang="tr-TR" dirty="0" err="1"/>
              <a:t>to</a:t>
            </a:r>
            <a:r>
              <a:rPr lang="tr-TR" dirty="0"/>
              <a:t> </a:t>
            </a:r>
            <a:r>
              <a:rPr lang="tr-TR" dirty="0" err="1"/>
              <a:t>Repos’a</a:t>
            </a:r>
            <a:r>
              <a:rPr lang="tr-TR" dirty="0"/>
              <a:t> iki kere tıklamamız gerekmektedir. Ve ardından </a:t>
            </a:r>
            <a:r>
              <a:rPr lang="tr-TR" dirty="0" err="1"/>
              <a:t>Password</a:t>
            </a:r>
            <a:r>
              <a:rPr lang="tr-TR" dirty="0"/>
              <a:t> karşımıza gelecektir. Welcome1 yazarak Ok butonuna basmalıyız.</a:t>
            </a:r>
          </a:p>
        </p:txBody>
      </p:sp>
      <p:pic>
        <p:nvPicPr>
          <p:cNvPr id="3" name="Resim 2">
            <a:extLst>
              <a:ext uri="{FF2B5EF4-FFF2-40B4-BE49-F238E27FC236}">
                <a16:creationId xmlns:a16="http://schemas.microsoft.com/office/drawing/2014/main" id="{612B12BD-A053-411E-8CE3-D4DF9610F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675" y="3418450"/>
            <a:ext cx="5868650" cy="3177405"/>
          </a:xfrm>
          <a:prstGeom prst="rect">
            <a:avLst/>
          </a:prstGeom>
        </p:spPr>
      </p:pic>
    </p:spTree>
    <p:extLst>
      <p:ext uri="{BB962C8B-B14F-4D97-AF65-F5344CB8AC3E}">
        <p14:creationId xmlns:p14="http://schemas.microsoft.com/office/powerpoint/2010/main" val="3339911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ODI 12c </a:t>
            </a:r>
            <a:r>
              <a:rPr lang="tr-TR" dirty="0" err="1"/>
              <a:t>Studio</a:t>
            </a:r>
            <a:r>
              <a:rPr lang="tr-TR" dirty="0"/>
              <a:t> </a:t>
            </a:r>
            <a:r>
              <a:rPr lang="tr-TR" dirty="0" err="1"/>
              <a:t>tool</a:t>
            </a:r>
            <a:endParaRPr lang="tr-TR" dirty="0"/>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Designer, </a:t>
            </a:r>
            <a:r>
              <a:rPr lang="tr-TR" dirty="0" err="1"/>
              <a:t>Toplology</a:t>
            </a:r>
            <a:r>
              <a:rPr lang="tr-TR" dirty="0"/>
              <a:t>, </a:t>
            </a:r>
            <a:r>
              <a:rPr lang="tr-TR" dirty="0" err="1"/>
              <a:t>Operator</a:t>
            </a:r>
            <a:r>
              <a:rPr lang="tr-TR" dirty="0"/>
              <a:t> gibi </a:t>
            </a:r>
            <a:r>
              <a:rPr lang="tr-TR" dirty="0" err="1"/>
              <a:t>toollarımız</a:t>
            </a:r>
            <a:r>
              <a:rPr lang="tr-TR" dirty="0"/>
              <a:t> bulunuyor.</a:t>
            </a:r>
          </a:p>
        </p:txBody>
      </p:sp>
      <p:pic>
        <p:nvPicPr>
          <p:cNvPr id="3" name="Resim 2">
            <a:extLst>
              <a:ext uri="{FF2B5EF4-FFF2-40B4-BE49-F238E27FC236}">
                <a16:creationId xmlns:a16="http://schemas.microsoft.com/office/drawing/2014/main" id="{C6F64ED4-4DC2-4A37-A53B-8826BCF387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518" y="2805807"/>
            <a:ext cx="6648963" cy="3550037"/>
          </a:xfrm>
          <a:prstGeom prst="rect">
            <a:avLst/>
          </a:prstGeom>
        </p:spPr>
      </p:pic>
    </p:spTree>
    <p:extLst>
      <p:ext uri="{BB962C8B-B14F-4D97-AF65-F5344CB8AC3E}">
        <p14:creationId xmlns:p14="http://schemas.microsoft.com/office/powerpoint/2010/main" val="2945580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Designer</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a:xfrm>
            <a:off x="558019" y="2021971"/>
            <a:ext cx="6404317" cy="4441873"/>
          </a:xfrm>
        </p:spPr>
        <p:txBody>
          <a:bodyPr/>
          <a:lstStyle/>
          <a:p>
            <a:r>
              <a:rPr lang="tr-TR" dirty="0"/>
              <a:t>Designer sekmesinin </a:t>
            </a:r>
            <a:r>
              <a:rPr lang="tr-TR" dirty="0" err="1"/>
              <a:t>aldında</a:t>
            </a:r>
            <a:r>
              <a:rPr lang="tr-TR" dirty="0"/>
              <a:t> </a:t>
            </a:r>
          </a:p>
          <a:p>
            <a:r>
              <a:rPr lang="tr-TR" dirty="0"/>
              <a:t>Projelerimiz</a:t>
            </a:r>
          </a:p>
          <a:p>
            <a:r>
              <a:rPr lang="tr-TR" dirty="0"/>
              <a:t>Modeller kısmının içerisinde klasörlerimiz bulunuyor. Bunların içerisinde ise Modeller, </a:t>
            </a:r>
            <a:r>
              <a:rPr lang="tr-TR" dirty="0" err="1"/>
              <a:t>diagramlar</a:t>
            </a:r>
            <a:r>
              <a:rPr lang="tr-TR" dirty="0"/>
              <a:t>, Hiyerarşiler, ve </a:t>
            </a:r>
            <a:r>
              <a:rPr lang="tr-TR" dirty="0" err="1"/>
              <a:t>Datastorelar</a:t>
            </a:r>
            <a:r>
              <a:rPr lang="tr-TR" dirty="0"/>
              <a:t> bulunmaktadır.</a:t>
            </a:r>
          </a:p>
          <a:p>
            <a:r>
              <a:rPr lang="tr-TR" dirty="0" err="1"/>
              <a:t>Dimension</a:t>
            </a:r>
            <a:r>
              <a:rPr lang="tr-TR" dirty="0"/>
              <a:t> ve küpler bulunmaktadır.</a:t>
            </a:r>
          </a:p>
          <a:p>
            <a:r>
              <a:rPr lang="tr-TR" dirty="0"/>
              <a:t>Planlar yükleme ve Senaryolar</a:t>
            </a:r>
          </a:p>
          <a:p>
            <a:r>
              <a:rPr lang="tr-TR" dirty="0"/>
              <a:t>Global objeler ve</a:t>
            </a:r>
          </a:p>
          <a:p>
            <a:r>
              <a:rPr lang="tr-TR" dirty="0"/>
              <a:t>Etiketler bulunmaktadır.</a:t>
            </a:r>
          </a:p>
        </p:txBody>
      </p:sp>
      <p:pic>
        <p:nvPicPr>
          <p:cNvPr id="3" name="Resim 2">
            <a:extLst>
              <a:ext uri="{FF2B5EF4-FFF2-40B4-BE49-F238E27FC236}">
                <a16:creationId xmlns:a16="http://schemas.microsoft.com/office/drawing/2014/main" id="{F24E6AA2-596F-45E4-B58D-64F28EA854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7442" y="1865086"/>
            <a:ext cx="3666539" cy="4755644"/>
          </a:xfrm>
          <a:prstGeom prst="rect">
            <a:avLst/>
          </a:prstGeom>
        </p:spPr>
      </p:pic>
    </p:spTree>
    <p:extLst>
      <p:ext uri="{BB962C8B-B14F-4D97-AF65-F5344CB8AC3E}">
        <p14:creationId xmlns:p14="http://schemas.microsoft.com/office/powerpoint/2010/main" val="1488041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Topology</a:t>
            </a:r>
            <a:endParaRPr lang="tr-TR" dirty="0"/>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a:xfrm>
            <a:off x="685799" y="2194560"/>
            <a:ext cx="4941277" cy="4317180"/>
          </a:xfrm>
        </p:spPr>
        <p:txBody>
          <a:bodyPr>
            <a:normAutofit/>
          </a:bodyPr>
          <a:lstStyle/>
          <a:p>
            <a:r>
              <a:rPr lang="tr-TR" dirty="0"/>
              <a:t>Bu sekmenin içerisinde teknolojilerin içerisine oluşturduğumuz data </a:t>
            </a:r>
            <a:r>
              <a:rPr lang="tr-TR" dirty="0" err="1"/>
              <a:t>serverler</a:t>
            </a:r>
            <a:r>
              <a:rPr lang="tr-TR" dirty="0"/>
              <a:t> bulunmaktadır. </a:t>
            </a:r>
          </a:p>
          <a:p>
            <a:r>
              <a:rPr lang="tr-TR" dirty="0" err="1"/>
              <a:t>Contexts</a:t>
            </a:r>
            <a:r>
              <a:rPr lang="tr-TR" dirty="0"/>
              <a:t> kısmında yeni </a:t>
            </a:r>
            <a:r>
              <a:rPr lang="tr-TR" dirty="0" err="1"/>
              <a:t>contextsler</a:t>
            </a:r>
            <a:r>
              <a:rPr lang="tr-TR" dirty="0"/>
              <a:t> oluşturabilir yada projeye dahil edebiliriz.</a:t>
            </a:r>
          </a:p>
          <a:p>
            <a:r>
              <a:rPr lang="tr-TR" dirty="0" err="1"/>
              <a:t>Logical</a:t>
            </a:r>
            <a:r>
              <a:rPr lang="tr-TR" dirty="0"/>
              <a:t> Architecture yeni </a:t>
            </a:r>
            <a:r>
              <a:rPr lang="tr-TR" dirty="0" err="1"/>
              <a:t>logical</a:t>
            </a:r>
            <a:r>
              <a:rPr lang="tr-TR" dirty="0"/>
              <a:t> </a:t>
            </a:r>
            <a:r>
              <a:rPr lang="tr-TR" dirty="0" err="1"/>
              <a:t>schemalar</a:t>
            </a:r>
            <a:r>
              <a:rPr lang="tr-TR" dirty="0"/>
              <a:t> oluşturabiliriz.</a:t>
            </a:r>
          </a:p>
          <a:p>
            <a:pPr marL="0" indent="0">
              <a:buNone/>
            </a:pPr>
            <a:endParaRPr lang="tr-TR" dirty="0"/>
          </a:p>
        </p:txBody>
      </p:sp>
      <p:pic>
        <p:nvPicPr>
          <p:cNvPr id="3" name="Resim 2">
            <a:extLst>
              <a:ext uri="{FF2B5EF4-FFF2-40B4-BE49-F238E27FC236}">
                <a16:creationId xmlns:a16="http://schemas.microsoft.com/office/drawing/2014/main" id="{5BDA16FA-1AC1-4907-AA91-6C712247D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1410" y="1944860"/>
            <a:ext cx="3622770" cy="4454339"/>
          </a:xfrm>
          <a:prstGeom prst="rect">
            <a:avLst/>
          </a:prstGeom>
        </p:spPr>
      </p:pic>
    </p:spTree>
    <p:extLst>
      <p:ext uri="{BB962C8B-B14F-4D97-AF65-F5344CB8AC3E}">
        <p14:creationId xmlns:p14="http://schemas.microsoft.com/office/powerpoint/2010/main" val="3539474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Topology</a:t>
            </a:r>
            <a:endParaRPr lang="tr-TR" dirty="0"/>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a:xfrm>
            <a:off x="685799" y="1533378"/>
            <a:ext cx="5588391" cy="5324622"/>
          </a:xfrm>
        </p:spPr>
        <p:txBody>
          <a:bodyPr>
            <a:normAutofit/>
          </a:bodyPr>
          <a:lstStyle/>
          <a:p>
            <a:r>
              <a:rPr lang="tr-TR" dirty="0" err="1"/>
              <a:t>Languages</a:t>
            </a:r>
            <a:r>
              <a:rPr lang="tr-TR" dirty="0"/>
              <a:t>’ kısmında Java, </a:t>
            </a:r>
            <a:r>
              <a:rPr lang="tr-TR" dirty="0" err="1"/>
              <a:t>Python</a:t>
            </a:r>
            <a:r>
              <a:rPr lang="tr-TR" dirty="0"/>
              <a:t>, Sap ve </a:t>
            </a:r>
            <a:r>
              <a:rPr lang="tr-TR" dirty="0" err="1"/>
              <a:t>Sql</a:t>
            </a:r>
            <a:r>
              <a:rPr lang="tr-TR" dirty="0"/>
              <a:t> gibi dillerde yazımlar, operatörler, Matematik kütüphaneleri gibi araçlar bulunmaktadır.</a:t>
            </a:r>
          </a:p>
          <a:p>
            <a:r>
              <a:rPr lang="tr-TR" dirty="0" err="1"/>
              <a:t>Repositories</a:t>
            </a:r>
            <a:r>
              <a:rPr lang="tr-TR" dirty="0"/>
              <a:t> sekmesi depolama kısmıdır.</a:t>
            </a:r>
          </a:p>
          <a:p>
            <a:r>
              <a:rPr lang="tr-TR" dirty="0" err="1"/>
              <a:t>Generic</a:t>
            </a:r>
            <a:r>
              <a:rPr lang="tr-TR" dirty="0"/>
              <a:t> Action sekmesinde </a:t>
            </a:r>
            <a:r>
              <a:rPr lang="tr-TR" dirty="0" err="1"/>
              <a:t>Foreign</a:t>
            </a:r>
            <a:r>
              <a:rPr lang="tr-TR" dirty="0"/>
              <a:t> </a:t>
            </a:r>
            <a:r>
              <a:rPr lang="tr-TR" dirty="0" err="1"/>
              <a:t>key</a:t>
            </a:r>
            <a:r>
              <a:rPr lang="tr-TR" dirty="0"/>
              <a:t> ekleme, </a:t>
            </a:r>
            <a:r>
              <a:rPr lang="tr-TR" dirty="0" err="1"/>
              <a:t>Primary</a:t>
            </a:r>
            <a:r>
              <a:rPr lang="tr-TR" dirty="0"/>
              <a:t> </a:t>
            </a:r>
            <a:r>
              <a:rPr lang="tr-TR" dirty="0" err="1"/>
              <a:t>Key</a:t>
            </a:r>
            <a:r>
              <a:rPr lang="tr-TR" dirty="0"/>
              <a:t> ekleme sütun silme ekleme tablo silme gibi yardımcı araçlar bulunur.</a:t>
            </a:r>
          </a:p>
          <a:p>
            <a:endParaRPr lang="tr-TR" dirty="0"/>
          </a:p>
        </p:txBody>
      </p:sp>
      <p:pic>
        <p:nvPicPr>
          <p:cNvPr id="2" name="Resim 1">
            <a:extLst>
              <a:ext uri="{FF2B5EF4-FFF2-40B4-BE49-F238E27FC236}">
                <a16:creationId xmlns:a16="http://schemas.microsoft.com/office/drawing/2014/main" id="{CB394106-29A7-4D6A-92B2-92228E00C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1410" y="1944860"/>
            <a:ext cx="3622770" cy="4454339"/>
          </a:xfrm>
          <a:prstGeom prst="rect">
            <a:avLst/>
          </a:prstGeom>
        </p:spPr>
      </p:pic>
    </p:spTree>
    <p:extLst>
      <p:ext uri="{BB962C8B-B14F-4D97-AF65-F5344CB8AC3E}">
        <p14:creationId xmlns:p14="http://schemas.microsoft.com/office/powerpoint/2010/main" val="4034211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C82EE4-62F2-420A-8573-916C794748A0}"/>
              </a:ext>
            </a:extLst>
          </p:cNvPr>
          <p:cNvSpPr>
            <a:spLocks noGrp="1"/>
          </p:cNvSpPr>
          <p:nvPr>
            <p:ph type="title"/>
          </p:nvPr>
        </p:nvSpPr>
        <p:spPr>
          <a:xfrm>
            <a:off x="2518117" y="764373"/>
            <a:ext cx="8988083" cy="1293028"/>
          </a:xfrm>
        </p:spPr>
        <p:txBody>
          <a:bodyPr/>
          <a:lstStyle/>
          <a:p>
            <a:r>
              <a:rPr lang="tr-TR" dirty="0" err="1"/>
              <a:t>Oracle</a:t>
            </a:r>
            <a:r>
              <a:rPr lang="tr-TR" dirty="0"/>
              <a:t> data </a:t>
            </a:r>
            <a:r>
              <a:rPr lang="tr-TR" dirty="0" err="1"/>
              <a:t>integratoR</a:t>
            </a:r>
            <a:endParaRPr lang="tr-TR" dirty="0"/>
          </a:p>
        </p:txBody>
      </p:sp>
      <p:sp>
        <p:nvSpPr>
          <p:cNvPr id="3" name="İçerik Yer Tutucusu 2">
            <a:extLst>
              <a:ext uri="{FF2B5EF4-FFF2-40B4-BE49-F238E27FC236}">
                <a16:creationId xmlns:a16="http://schemas.microsoft.com/office/drawing/2014/main" id="{5B6DAE82-35A6-42F8-8B9C-0AA1EB88489C}"/>
              </a:ext>
            </a:extLst>
          </p:cNvPr>
          <p:cNvSpPr>
            <a:spLocks noGrp="1"/>
          </p:cNvSpPr>
          <p:nvPr>
            <p:ph idx="1"/>
          </p:nvPr>
        </p:nvSpPr>
        <p:spPr/>
        <p:txBody>
          <a:bodyPr/>
          <a:lstStyle/>
          <a:p>
            <a:r>
              <a:rPr lang="tr-TR" dirty="0"/>
              <a:t>Geleneksel ‘veri bütünleştirme’ teknolojileri kendi serverlarına ihtiyaç duyuyordu. Bu server da verileri birleştirme ve temizleme, düzenleme işlemlerini yaptıktan sonra kısacası </a:t>
            </a:r>
            <a:r>
              <a:rPr lang="tr-TR" dirty="0" err="1"/>
              <a:t>ETL’deki</a:t>
            </a:r>
            <a:r>
              <a:rPr lang="tr-TR" dirty="0"/>
              <a:t> T(</a:t>
            </a:r>
            <a:r>
              <a:rPr lang="tr-TR" dirty="0" err="1"/>
              <a:t>transform</a:t>
            </a:r>
            <a:r>
              <a:rPr lang="tr-TR" dirty="0"/>
              <a:t>), </a:t>
            </a:r>
            <a:r>
              <a:rPr lang="tr-TR" dirty="0" err="1"/>
              <a:t>Datawarehouse’a</a:t>
            </a:r>
            <a:r>
              <a:rPr lang="tr-TR" dirty="0"/>
              <a:t> yükleyerek ilerleniyordu. </a:t>
            </a:r>
          </a:p>
          <a:p>
            <a:r>
              <a:rPr lang="tr-TR" dirty="0"/>
              <a:t>ODI ise bundan biraz farklı olarak dönüştürme (</a:t>
            </a:r>
            <a:r>
              <a:rPr lang="tr-TR" dirty="0" err="1"/>
              <a:t>transform</a:t>
            </a:r>
            <a:r>
              <a:rPr lang="tr-TR" dirty="0"/>
              <a:t>) işlemini ayrı bir server a ihtiyaç duymaksızın bu ara dönüştürme adımını hedef sistemde gerçekleştirmektedir. </a:t>
            </a:r>
          </a:p>
          <a:p>
            <a:r>
              <a:rPr lang="tr-TR" dirty="0"/>
              <a:t>Bu sayede veri direk kaynaktan alınarak hedef sisteme yazılıyor ve dönüştürme işlemine hedef sistemde devam ediliyor ve bunun sonucu olarak işlenmiş veriye hızlı bir şekilde ulaşılmış olunuyor ayrıca bir server bakım, onarım ve maliyetinden kurtulmuş olunuyor.</a:t>
            </a:r>
          </a:p>
        </p:txBody>
      </p:sp>
    </p:spTree>
    <p:extLst>
      <p:ext uri="{BB962C8B-B14F-4D97-AF65-F5344CB8AC3E}">
        <p14:creationId xmlns:p14="http://schemas.microsoft.com/office/powerpoint/2010/main" val="1413552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operator</a:t>
            </a:r>
            <a:endParaRPr lang="tr-TR" dirty="0"/>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a:xfrm>
            <a:off x="685800" y="2194560"/>
            <a:ext cx="5658729" cy="4515729"/>
          </a:xfrm>
        </p:spPr>
        <p:txBody>
          <a:bodyPr>
            <a:normAutofit fontScale="92500" lnSpcReduction="10000"/>
          </a:bodyPr>
          <a:lstStyle/>
          <a:p>
            <a:r>
              <a:rPr lang="tr-TR" dirty="0" err="1"/>
              <a:t>Date</a:t>
            </a:r>
            <a:r>
              <a:rPr lang="tr-TR" dirty="0"/>
              <a:t> sekmesinde günlük yapılan işlemlerin kayıtları tutulmaktadır.</a:t>
            </a:r>
          </a:p>
          <a:p>
            <a:r>
              <a:rPr lang="tr-TR" dirty="0"/>
              <a:t>Agent yani ajanda kısmı bulunmaktadır. Yine kayıtların tutulmaktadır.</a:t>
            </a:r>
          </a:p>
          <a:p>
            <a:r>
              <a:rPr lang="tr-TR" dirty="0" err="1"/>
              <a:t>Sessions</a:t>
            </a:r>
            <a:r>
              <a:rPr lang="tr-TR" dirty="0"/>
              <a:t> sekmesinde yapılan işlemlerin İşlemin türüne göre kayıtlar tutulur.</a:t>
            </a:r>
          </a:p>
          <a:p>
            <a:r>
              <a:rPr lang="tr-TR" dirty="0" err="1"/>
              <a:t>Status</a:t>
            </a:r>
            <a:r>
              <a:rPr lang="tr-TR" dirty="0"/>
              <a:t> sekmesinde hatalılar ve hatasızlar ayrı ayrı tutulur.</a:t>
            </a:r>
          </a:p>
          <a:p>
            <a:r>
              <a:rPr lang="tr-TR" dirty="0" err="1"/>
              <a:t>Keywords</a:t>
            </a:r>
            <a:r>
              <a:rPr lang="tr-TR" dirty="0"/>
              <a:t> sekmesinde oluşturulan </a:t>
            </a:r>
            <a:r>
              <a:rPr lang="tr-TR" dirty="0" err="1"/>
              <a:t>keyword’e</a:t>
            </a:r>
            <a:r>
              <a:rPr lang="tr-TR" dirty="0"/>
              <a:t> göre işlemler tutulur.</a:t>
            </a:r>
          </a:p>
          <a:p>
            <a:r>
              <a:rPr lang="tr-TR" dirty="0" err="1"/>
              <a:t>User’da</a:t>
            </a:r>
            <a:r>
              <a:rPr lang="tr-TR" dirty="0"/>
              <a:t> kullanıcılara göre yapılan işlemler tutulur.</a:t>
            </a:r>
          </a:p>
          <a:p>
            <a:r>
              <a:rPr lang="tr-TR" dirty="0" err="1"/>
              <a:t>All</a:t>
            </a:r>
            <a:r>
              <a:rPr lang="tr-TR" dirty="0"/>
              <a:t> </a:t>
            </a:r>
            <a:r>
              <a:rPr lang="tr-TR" dirty="0" err="1"/>
              <a:t>executions’ta</a:t>
            </a:r>
            <a:r>
              <a:rPr lang="tr-TR" dirty="0"/>
              <a:t> ise bütün yapılan işlemler tutulur.</a:t>
            </a:r>
          </a:p>
        </p:txBody>
      </p:sp>
      <p:pic>
        <p:nvPicPr>
          <p:cNvPr id="3" name="Resim 2">
            <a:extLst>
              <a:ext uri="{FF2B5EF4-FFF2-40B4-BE49-F238E27FC236}">
                <a16:creationId xmlns:a16="http://schemas.microsoft.com/office/drawing/2014/main" id="{912A6251-981D-4D1A-AA09-0E77893AE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987" y="2057401"/>
            <a:ext cx="2705478" cy="4601024"/>
          </a:xfrm>
          <a:prstGeom prst="rect">
            <a:avLst/>
          </a:prstGeom>
        </p:spPr>
      </p:pic>
    </p:spTree>
    <p:extLst>
      <p:ext uri="{BB962C8B-B14F-4D97-AF65-F5344CB8AC3E}">
        <p14:creationId xmlns:p14="http://schemas.microsoft.com/office/powerpoint/2010/main" val="2347909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Hr</a:t>
            </a:r>
            <a:r>
              <a:rPr lang="tr-TR" dirty="0"/>
              <a:t> Data server kurulumu</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a:xfrm>
            <a:off x="685799" y="2194560"/>
            <a:ext cx="10820401" cy="1293029"/>
          </a:xfrm>
        </p:spPr>
        <p:txBody>
          <a:bodyPr>
            <a:normAutofit/>
          </a:bodyPr>
          <a:lstStyle/>
          <a:p>
            <a:r>
              <a:rPr lang="tr-TR" dirty="0" err="1"/>
              <a:t>Oracle’ın</a:t>
            </a:r>
            <a:r>
              <a:rPr lang="tr-TR" dirty="0"/>
              <a:t> içerisine HR adında DATA </a:t>
            </a:r>
            <a:r>
              <a:rPr lang="tr-TR" dirty="0" err="1"/>
              <a:t>SERVER’ımızı</a:t>
            </a:r>
            <a:r>
              <a:rPr lang="tr-TR" dirty="0"/>
              <a:t> oluşturuyoruz. İsmini HR yapıp </a:t>
            </a:r>
            <a:r>
              <a:rPr lang="tr-TR" dirty="0" err="1"/>
              <a:t>İnstance</a:t>
            </a:r>
            <a:r>
              <a:rPr lang="tr-TR" dirty="0"/>
              <a:t> kısmına </a:t>
            </a:r>
            <a:r>
              <a:rPr lang="tr-TR" dirty="0" err="1"/>
              <a:t>Localhost</a:t>
            </a:r>
            <a:r>
              <a:rPr lang="tr-TR" dirty="0"/>
              <a:t> yazıyoruz. Connection kısmında bulunan </a:t>
            </a:r>
            <a:r>
              <a:rPr lang="tr-TR" dirty="0" err="1"/>
              <a:t>User’a</a:t>
            </a:r>
            <a:r>
              <a:rPr lang="tr-TR" dirty="0"/>
              <a:t> </a:t>
            </a:r>
            <a:r>
              <a:rPr lang="tr-TR" dirty="0" err="1"/>
              <a:t>system</a:t>
            </a:r>
            <a:r>
              <a:rPr lang="tr-TR" dirty="0"/>
              <a:t> dedikten sonra </a:t>
            </a:r>
            <a:r>
              <a:rPr lang="tr-TR" dirty="0" err="1"/>
              <a:t>password’üne</a:t>
            </a:r>
            <a:r>
              <a:rPr lang="tr-TR" dirty="0"/>
              <a:t> </a:t>
            </a:r>
            <a:r>
              <a:rPr lang="tr-TR" dirty="0" err="1"/>
              <a:t>oracle</a:t>
            </a:r>
            <a:r>
              <a:rPr lang="tr-TR" dirty="0"/>
              <a:t> yazdım.</a:t>
            </a:r>
          </a:p>
        </p:txBody>
      </p:sp>
      <p:pic>
        <p:nvPicPr>
          <p:cNvPr id="3" name="Resim 2">
            <a:extLst>
              <a:ext uri="{FF2B5EF4-FFF2-40B4-BE49-F238E27FC236}">
                <a16:creationId xmlns:a16="http://schemas.microsoft.com/office/drawing/2014/main" id="{6AD651DB-12B0-433A-BE04-AECF41364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4778" y="3543859"/>
            <a:ext cx="7522443" cy="2838138"/>
          </a:xfrm>
          <a:prstGeom prst="rect">
            <a:avLst/>
          </a:prstGeom>
        </p:spPr>
      </p:pic>
    </p:spTree>
    <p:extLst>
      <p:ext uri="{BB962C8B-B14F-4D97-AF65-F5344CB8AC3E}">
        <p14:creationId xmlns:p14="http://schemas.microsoft.com/office/powerpoint/2010/main" val="2078924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Physical</a:t>
            </a:r>
            <a:r>
              <a:rPr lang="tr-TR" dirty="0"/>
              <a:t> </a:t>
            </a:r>
            <a:r>
              <a:rPr lang="tr-TR" dirty="0" err="1"/>
              <a:t>schema</a:t>
            </a:r>
            <a:endParaRPr lang="tr-TR" dirty="0"/>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Ardından HR data </a:t>
            </a:r>
            <a:r>
              <a:rPr lang="tr-TR" dirty="0" err="1"/>
              <a:t>server’ımıza</a:t>
            </a:r>
            <a:r>
              <a:rPr lang="tr-TR" dirty="0"/>
              <a:t> sağ tıklıyoruz ve </a:t>
            </a:r>
            <a:r>
              <a:rPr lang="tr-TR" dirty="0" err="1"/>
              <a:t>new</a:t>
            </a:r>
            <a:r>
              <a:rPr lang="tr-TR" dirty="0"/>
              <a:t> </a:t>
            </a:r>
            <a:r>
              <a:rPr lang="tr-TR" dirty="0" err="1"/>
              <a:t>phsical</a:t>
            </a:r>
            <a:r>
              <a:rPr lang="tr-TR" dirty="0"/>
              <a:t> </a:t>
            </a:r>
            <a:r>
              <a:rPr lang="tr-TR" dirty="0" err="1"/>
              <a:t>Schema</a:t>
            </a:r>
            <a:r>
              <a:rPr lang="tr-TR" dirty="0"/>
              <a:t> diyoruz. Açılan ekranda </a:t>
            </a:r>
            <a:r>
              <a:rPr lang="tr-TR" dirty="0" err="1"/>
              <a:t>Schema</a:t>
            </a:r>
            <a:r>
              <a:rPr lang="tr-TR" dirty="0"/>
              <a:t> </a:t>
            </a:r>
            <a:r>
              <a:rPr lang="tr-TR" dirty="0" err="1"/>
              <a:t>schemea</a:t>
            </a:r>
            <a:r>
              <a:rPr lang="tr-TR" dirty="0"/>
              <a:t> ve </a:t>
            </a:r>
            <a:r>
              <a:rPr lang="tr-TR" dirty="0" err="1"/>
              <a:t>Schema</a:t>
            </a:r>
            <a:r>
              <a:rPr lang="tr-TR" dirty="0"/>
              <a:t> </a:t>
            </a:r>
            <a:r>
              <a:rPr lang="tr-TR" dirty="0" err="1"/>
              <a:t>work</a:t>
            </a:r>
            <a:r>
              <a:rPr lang="tr-TR" dirty="0"/>
              <a:t> </a:t>
            </a:r>
            <a:r>
              <a:rPr lang="tr-TR" dirty="0" err="1"/>
              <a:t>scheme</a:t>
            </a:r>
            <a:r>
              <a:rPr lang="tr-TR" dirty="0"/>
              <a:t> yazan kısımlara HR yazıyoruz ve Kaydediyoruz.</a:t>
            </a:r>
          </a:p>
        </p:txBody>
      </p:sp>
      <p:pic>
        <p:nvPicPr>
          <p:cNvPr id="3" name="Resim 2">
            <a:extLst>
              <a:ext uri="{FF2B5EF4-FFF2-40B4-BE49-F238E27FC236}">
                <a16:creationId xmlns:a16="http://schemas.microsoft.com/office/drawing/2014/main" id="{22BB30F9-51CE-4BF1-8991-6893B0F25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203" y="3330526"/>
            <a:ext cx="9983593" cy="3181794"/>
          </a:xfrm>
          <a:prstGeom prst="rect">
            <a:avLst/>
          </a:prstGeom>
        </p:spPr>
      </p:pic>
    </p:spTree>
    <p:extLst>
      <p:ext uri="{BB962C8B-B14F-4D97-AF65-F5344CB8AC3E}">
        <p14:creationId xmlns:p14="http://schemas.microsoft.com/office/powerpoint/2010/main" val="2961312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Logical</a:t>
            </a:r>
            <a:r>
              <a:rPr lang="tr-TR" dirty="0"/>
              <a:t> </a:t>
            </a:r>
            <a:r>
              <a:rPr lang="tr-TR" dirty="0" err="1"/>
              <a:t>SchemA</a:t>
            </a:r>
            <a:r>
              <a:rPr lang="tr-TR" dirty="0"/>
              <a:t> oluşturma</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a:xfrm>
            <a:off x="685800" y="2194560"/>
            <a:ext cx="5410200" cy="3770142"/>
          </a:xfrm>
        </p:spPr>
        <p:txBody>
          <a:bodyPr>
            <a:normAutofit/>
          </a:bodyPr>
          <a:lstStyle/>
          <a:p>
            <a:r>
              <a:rPr lang="tr-TR" dirty="0"/>
              <a:t>Ardından </a:t>
            </a:r>
            <a:r>
              <a:rPr lang="tr-TR" dirty="0" err="1"/>
              <a:t>Logical</a:t>
            </a:r>
            <a:r>
              <a:rPr lang="tr-TR" dirty="0"/>
              <a:t> Architecture kısmına giriyoruz ve </a:t>
            </a:r>
            <a:r>
              <a:rPr lang="tr-TR" dirty="0" err="1"/>
              <a:t>Oracle</a:t>
            </a:r>
            <a:r>
              <a:rPr lang="tr-TR" dirty="0"/>
              <a:t> teknolojisine Sağ tıklayıp New </a:t>
            </a:r>
            <a:r>
              <a:rPr lang="tr-TR" dirty="0" err="1"/>
              <a:t>Logical</a:t>
            </a:r>
            <a:r>
              <a:rPr lang="tr-TR" dirty="0"/>
              <a:t> </a:t>
            </a:r>
            <a:r>
              <a:rPr lang="tr-TR" dirty="0" err="1"/>
              <a:t>Schema’ya</a:t>
            </a:r>
            <a:r>
              <a:rPr lang="tr-TR" dirty="0"/>
              <a:t> tıklıyoruz.</a:t>
            </a:r>
          </a:p>
        </p:txBody>
      </p:sp>
      <p:pic>
        <p:nvPicPr>
          <p:cNvPr id="3" name="Resim 2">
            <a:extLst>
              <a:ext uri="{FF2B5EF4-FFF2-40B4-BE49-F238E27FC236}">
                <a16:creationId xmlns:a16="http://schemas.microsoft.com/office/drawing/2014/main" id="{EBDAA6C5-D2D3-4184-BF48-08DDD0D8E7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900" y="2194560"/>
            <a:ext cx="3505689" cy="4204205"/>
          </a:xfrm>
          <a:prstGeom prst="rect">
            <a:avLst/>
          </a:prstGeom>
        </p:spPr>
      </p:pic>
    </p:spTree>
    <p:extLst>
      <p:ext uri="{BB962C8B-B14F-4D97-AF65-F5344CB8AC3E}">
        <p14:creationId xmlns:p14="http://schemas.microsoft.com/office/powerpoint/2010/main" val="974410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Logical</a:t>
            </a:r>
            <a:r>
              <a:rPr lang="tr-TR" dirty="0"/>
              <a:t> </a:t>
            </a:r>
            <a:r>
              <a:rPr lang="tr-TR" dirty="0" err="1"/>
              <a:t>SchemA</a:t>
            </a:r>
            <a:r>
              <a:rPr lang="tr-TR" dirty="0"/>
              <a:t> Ayarları</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a:xfrm>
            <a:off x="123092" y="2419643"/>
            <a:ext cx="4012809" cy="4024125"/>
          </a:xfrm>
        </p:spPr>
        <p:txBody>
          <a:bodyPr/>
          <a:lstStyle/>
          <a:p>
            <a:r>
              <a:rPr lang="tr-TR" dirty="0"/>
              <a:t>Ardından adına </a:t>
            </a:r>
            <a:r>
              <a:rPr lang="tr-TR" dirty="0" err="1"/>
              <a:t>log_hr</a:t>
            </a:r>
            <a:r>
              <a:rPr lang="tr-TR" dirty="0"/>
              <a:t> ve </a:t>
            </a:r>
          </a:p>
          <a:p>
            <a:endParaRPr lang="tr-TR" dirty="0"/>
          </a:p>
          <a:p>
            <a:r>
              <a:rPr lang="tr-TR" dirty="0"/>
              <a:t>Development= HR_HR</a:t>
            </a:r>
          </a:p>
          <a:p>
            <a:r>
              <a:rPr lang="tr-TR" dirty="0"/>
              <a:t>Global = HR_HR</a:t>
            </a:r>
          </a:p>
          <a:p>
            <a:r>
              <a:rPr lang="tr-TR" dirty="0" err="1"/>
              <a:t>Production</a:t>
            </a:r>
            <a:r>
              <a:rPr lang="tr-TR" dirty="0"/>
              <a:t> = HR_HR</a:t>
            </a:r>
          </a:p>
          <a:p>
            <a:r>
              <a:rPr lang="tr-TR" dirty="0"/>
              <a:t>Test = HR_HR</a:t>
            </a:r>
          </a:p>
          <a:p>
            <a:pPr marL="0" indent="0">
              <a:buNone/>
            </a:pPr>
            <a:r>
              <a:rPr lang="tr-TR" dirty="0"/>
              <a:t>Olarak ayarlıyoruz.</a:t>
            </a:r>
          </a:p>
        </p:txBody>
      </p:sp>
      <p:pic>
        <p:nvPicPr>
          <p:cNvPr id="3" name="Resim 2">
            <a:extLst>
              <a:ext uri="{FF2B5EF4-FFF2-40B4-BE49-F238E27FC236}">
                <a16:creationId xmlns:a16="http://schemas.microsoft.com/office/drawing/2014/main" id="{232F504F-B99D-4BB2-8E0F-3FDB37A93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141" y="2057401"/>
            <a:ext cx="7055059" cy="4604638"/>
          </a:xfrm>
          <a:prstGeom prst="rect">
            <a:avLst/>
          </a:prstGeom>
        </p:spPr>
      </p:pic>
    </p:spTree>
    <p:extLst>
      <p:ext uri="{BB962C8B-B14F-4D97-AF65-F5344CB8AC3E}">
        <p14:creationId xmlns:p14="http://schemas.microsoft.com/office/powerpoint/2010/main" val="4209504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HR Modelini oluşturma</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a:xfrm>
            <a:off x="685800" y="2518117"/>
            <a:ext cx="5911948" cy="4024125"/>
          </a:xfrm>
        </p:spPr>
        <p:txBody>
          <a:bodyPr/>
          <a:lstStyle/>
          <a:p>
            <a:r>
              <a:rPr lang="tr-TR" dirty="0"/>
              <a:t>Şimdi sıra geldi Model oluşturmaya Designer sekmesinden </a:t>
            </a:r>
            <a:r>
              <a:rPr lang="tr-TR" dirty="0" err="1"/>
              <a:t>Models</a:t>
            </a:r>
            <a:r>
              <a:rPr lang="tr-TR" dirty="0"/>
              <a:t> kısmına geliyoruz.  Ardından Yeni bir Model klasörü oluşturuyoruz. </a:t>
            </a:r>
          </a:p>
        </p:txBody>
      </p:sp>
      <p:pic>
        <p:nvPicPr>
          <p:cNvPr id="3" name="Resim 2">
            <a:extLst>
              <a:ext uri="{FF2B5EF4-FFF2-40B4-BE49-F238E27FC236}">
                <a16:creationId xmlns:a16="http://schemas.microsoft.com/office/drawing/2014/main" id="{8940A17B-DA7F-4840-BF24-D2590DE0B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4116" y="2286088"/>
            <a:ext cx="2781688" cy="4256154"/>
          </a:xfrm>
          <a:prstGeom prst="rect">
            <a:avLst/>
          </a:prstGeom>
        </p:spPr>
      </p:pic>
    </p:spTree>
    <p:extLst>
      <p:ext uri="{BB962C8B-B14F-4D97-AF65-F5344CB8AC3E}">
        <p14:creationId xmlns:p14="http://schemas.microsoft.com/office/powerpoint/2010/main" val="1961471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HR Modelinin ayarları</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a:xfrm>
            <a:off x="685800" y="2194560"/>
            <a:ext cx="10820400" cy="787791"/>
          </a:xfrm>
        </p:spPr>
        <p:txBody>
          <a:bodyPr/>
          <a:lstStyle/>
          <a:p>
            <a:r>
              <a:rPr lang="tr-TR" dirty="0" err="1"/>
              <a:t>Hr</a:t>
            </a:r>
            <a:r>
              <a:rPr lang="tr-TR" dirty="0"/>
              <a:t> modelimizde </a:t>
            </a:r>
            <a:r>
              <a:rPr lang="tr-TR" dirty="0" err="1"/>
              <a:t>Techonology</a:t>
            </a:r>
            <a:r>
              <a:rPr lang="tr-TR" dirty="0"/>
              <a:t> kısmında </a:t>
            </a:r>
            <a:r>
              <a:rPr lang="tr-TR" dirty="0" err="1"/>
              <a:t>Oracle</a:t>
            </a:r>
            <a:r>
              <a:rPr lang="tr-TR" dirty="0"/>
              <a:t>, </a:t>
            </a:r>
            <a:r>
              <a:rPr lang="tr-TR" dirty="0" err="1"/>
              <a:t>Logical</a:t>
            </a:r>
            <a:r>
              <a:rPr lang="tr-TR" dirty="0"/>
              <a:t> </a:t>
            </a:r>
            <a:r>
              <a:rPr lang="tr-TR" dirty="0" err="1"/>
              <a:t>Schema</a:t>
            </a:r>
            <a:r>
              <a:rPr lang="tr-TR" dirty="0"/>
              <a:t> Kısmında oluşturduğumuz </a:t>
            </a:r>
            <a:r>
              <a:rPr lang="tr-TR" dirty="0" err="1"/>
              <a:t>logical</a:t>
            </a:r>
            <a:r>
              <a:rPr lang="tr-TR" dirty="0"/>
              <a:t> </a:t>
            </a:r>
            <a:r>
              <a:rPr lang="tr-TR" dirty="0" err="1"/>
              <a:t>schema’yı</a:t>
            </a:r>
            <a:r>
              <a:rPr lang="tr-TR" dirty="0"/>
              <a:t> yani </a:t>
            </a:r>
            <a:r>
              <a:rPr lang="tr-TR" dirty="0" err="1"/>
              <a:t>log_hr’ı</a:t>
            </a:r>
            <a:r>
              <a:rPr lang="tr-TR" dirty="0"/>
              <a:t> seçiyoruz.</a:t>
            </a:r>
          </a:p>
        </p:txBody>
      </p:sp>
      <p:pic>
        <p:nvPicPr>
          <p:cNvPr id="3" name="Resim 2">
            <a:extLst>
              <a:ext uri="{FF2B5EF4-FFF2-40B4-BE49-F238E27FC236}">
                <a16:creationId xmlns:a16="http://schemas.microsoft.com/office/drawing/2014/main" id="{5293A80B-8746-4B97-BA49-00461D691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045" y="3263705"/>
            <a:ext cx="10097909" cy="3523956"/>
          </a:xfrm>
          <a:prstGeom prst="rect">
            <a:avLst/>
          </a:prstGeom>
        </p:spPr>
      </p:pic>
    </p:spTree>
    <p:extLst>
      <p:ext uri="{BB962C8B-B14F-4D97-AF65-F5344CB8AC3E}">
        <p14:creationId xmlns:p14="http://schemas.microsoft.com/office/powerpoint/2010/main" val="2342771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Hazır tabloları getirme</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err="1"/>
              <a:t>Hr_model</a:t>
            </a:r>
            <a:r>
              <a:rPr lang="tr-TR" dirty="0"/>
              <a:t> adında oluşturduğumuz modelimize iki kere tıklayıp içerisine giriyoruz ardından </a:t>
            </a:r>
            <a:r>
              <a:rPr lang="tr-TR" dirty="0" err="1"/>
              <a:t>Existing</a:t>
            </a:r>
            <a:r>
              <a:rPr lang="tr-TR" dirty="0"/>
              <a:t> </a:t>
            </a:r>
            <a:r>
              <a:rPr lang="tr-TR" dirty="0" err="1"/>
              <a:t>Datastroes</a:t>
            </a:r>
            <a:r>
              <a:rPr lang="tr-TR" dirty="0"/>
              <a:t> ve Objects </a:t>
            </a:r>
            <a:r>
              <a:rPr lang="tr-TR" dirty="0" err="1"/>
              <a:t>to</a:t>
            </a:r>
            <a:r>
              <a:rPr lang="tr-TR" dirty="0"/>
              <a:t> </a:t>
            </a:r>
            <a:r>
              <a:rPr lang="tr-TR" dirty="0" err="1"/>
              <a:t>Reverse</a:t>
            </a:r>
            <a:r>
              <a:rPr lang="tr-TR" dirty="0"/>
              <a:t> </a:t>
            </a:r>
            <a:r>
              <a:rPr lang="tr-TR" dirty="0" err="1"/>
              <a:t>Engineer</a:t>
            </a:r>
            <a:r>
              <a:rPr lang="tr-TR" dirty="0"/>
              <a:t> </a:t>
            </a:r>
            <a:r>
              <a:rPr lang="tr-TR" dirty="0" err="1"/>
              <a:t>kısmılarını</a:t>
            </a:r>
            <a:r>
              <a:rPr lang="tr-TR" dirty="0"/>
              <a:t> </a:t>
            </a:r>
            <a:r>
              <a:rPr lang="tr-TR" dirty="0" err="1"/>
              <a:t>tikliyoruz</a:t>
            </a:r>
            <a:r>
              <a:rPr lang="tr-TR" dirty="0"/>
              <a:t>. Ve tablolarımız gelmiş oluyor.</a:t>
            </a:r>
          </a:p>
        </p:txBody>
      </p:sp>
      <p:pic>
        <p:nvPicPr>
          <p:cNvPr id="3" name="Resim 2">
            <a:extLst>
              <a:ext uri="{FF2B5EF4-FFF2-40B4-BE49-F238E27FC236}">
                <a16:creationId xmlns:a16="http://schemas.microsoft.com/office/drawing/2014/main" id="{76A5AC4D-7A32-4699-AD59-8D7680F22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992" y="3429000"/>
            <a:ext cx="10136015" cy="3265766"/>
          </a:xfrm>
          <a:prstGeom prst="rect">
            <a:avLst/>
          </a:prstGeom>
        </p:spPr>
      </p:pic>
    </p:spTree>
    <p:extLst>
      <p:ext uri="{BB962C8B-B14F-4D97-AF65-F5344CB8AC3E}">
        <p14:creationId xmlns:p14="http://schemas.microsoft.com/office/powerpoint/2010/main" val="991546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CSV uzantılı dosyayı projeye dahil etme</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a:xfrm>
            <a:off x="685800" y="2194560"/>
            <a:ext cx="5039751" cy="4024125"/>
          </a:xfrm>
        </p:spPr>
        <p:txBody>
          <a:bodyPr/>
          <a:lstStyle/>
          <a:p>
            <a:r>
              <a:rPr lang="tr-TR" dirty="0">
                <a:hlinkClick r:id="rId2"/>
              </a:rPr>
              <a:t>https://grouplens.org/datasets/movielens/</a:t>
            </a:r>
            <a:r>
              <a:rPr lang="tr-TR" dirty="0"/>
              <a:t> sitesinden indirdiğim dosyamı masaüstüne çıkardım.</a:t>
            </a:r>
          </a:p>
        </p:txBody>
      </p:sp>
      <p:pic>
        <p:nvPicPr>
          <p:cNvPr id="3" name="Resim 2">
            <a:extLst>
              <a:ext uri="{FF2B5EF4-FFF2-40B4-BE49-F238E27FC236}">
                <a16:creationId xmlns:a16="http://schemas.microsoft.com/office/drawing/2014/main" id="{074DFA53-A1D4-4DAB-9FC9-E7595AC7D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8624" y="2194559"/>
            <a:ext cx="5563376" cy="4024126"/>
          </a:xfrm>
          <a:prstGeom prst="rect">
            <a:avLst/>
          </a:prstGeom>
        </p:spPr>
      </p:pic>
    </p:spTree>
    <p:extLst>
      <p:ext uri="{BB962C8B-B14F-4D97-AF65-F5344CB8AC3E}">
        <p14:creationId xmlns:p14="http://schemas.microsoft.com/office/powerpoint/2010/main" val="3180263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CSV uzantılı dosyayı projeye dahil etme</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File </a:t>
            </a:r>
            <a:r>
              <a:rPr lang="tr-TR" dirty="0" err="1"/>
              <a:t>technolojisine</a:t>
            </a:r>
            <a:r>
              <a:rPr lang="tr-TR" dirty="0"/>
              <a:t> sağ tıklıyoruz ve </a:t>
            </a:r>
            <a:r>
              <a:rPr lang="tr-TR" dirty="0" err="1"/>
              <a:t>Movies_File</a:t>
            </a:r>
            <a:r>
              <a:rPr lang="tr-TR" dirty="0"/>
              <a:t> adında yeni bir data server oluşturuyoruz.</a:t>
            </a:r>
          </a:p>
        </p:txBody>
      </p:sp>
      <p:pic>
        <p:nvPicPr>
          <p:cNvPr id="3" name="Resim 2">
            <a:extLst>
              <a:ext uri="{FF2B5EF4-FFF2-40B4-BE49-F238E27FC236}">
                <a16:creationId xmlns:a16="http://schemas.microsoft.com/office/drawing/2014/main" id="{3A55C740-CA9F-4D83-BA66-F90122DA5D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153" y="3429000"/>
            <a:ext cx="6401693" cy="2000529"/>
          </a:xfrm>
          <a:prstGeom prst="rect">
            <a:avLst/>
          </a:prstGeom>
        </p:spPr>
      </p:pic>
    </p:spTree>
    <p:extLst>
      <p:ext uri="{BB962C8B-B14F-4D97-AF65-F5344CB8AC3E}">
        <p14:creationId xmlns:p14="http://schemas.microsoft.com/office/powerpoint/2010/main" val="2688808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VirtualBox</a:t>
            </a:r>
            <a:r>
              <a:rPr lang="tr-TR" dirty="0"/>
              <a:t> indirilmesi</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endParaRPr lang="tr-TR" dirty="0"/>
          </a:p>
          <a:p>
            <a:r>
              <a:rPr lang="tr-TR" dirty="0"/>
              <a:t>İlk başta şu siteden </a:t>
            </a:r>
            <a:r>
              <a:rPr lang="tr-TR" dirty="0" err="1"/>
              <a:t>Virtualbox’ı</a:t>
            </a:r>
            <a:r>
              <a:rPr lang="tr-TR" dirty="0"/>
              <a:t> indirmemiz gerekiyor.</a:t>
            </a:r>
          </a:p>
          <a:p>
            <a:r>
              <a:rPr lang="tr-TR" dirty="0">
                <a:hlinkClick r:id="rId2"/>
              </a:rPr>
              <a:t>https://www.oracle.com/tr/virtualization/virtualbox/</a:t>
            </a:r>
            <a:endParaRPr lang="tr-TR" dirty="0"/>
          </a:p>
          <a:p>
            <a:endParaRPr lang="tr-TR" dirty="0"/>
          </a:p>
        </p:txBody>
      </p:sp>
      <p:pic>
        <p:nvPicPr>
          <p:cNvPr id="7" name="Resim 6">
            <a:extLst>
              <a:ext uri="{FF2B5EF4-FFF2-40B4-BE49-F238E27FC236}">
                <a16:creationId xmlns:a16="http://schemas.microsoft.com/office/drawing/2014/main" id="{F7361FA4-3B40-41A7-BEF2-357089ECA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6960" y="3878895"/>
            <a:ext cx="4614203" cy="2476949"/>
          </a:xfrm>
          <a:prstGeom prst="rect">
            <a:avLst/>
          </a:prstGeom>
        </p:spPr>
      </p:pic>
    </p:spTree>
    <p:extLst>
      <p:ext uri="{BB962C8B-B14F-4D97-AF65-F5344CB8AC3E}">
        <p14:creationId xmlns:p14="http://schemas.microsoft.com/office/powerpoint/2010/main" val="1289149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CSV uzantılı dosyayı projeye dahil etme</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Yeni bir </a:t>
            </a:r>
            <a:r>
              <a:rPr lang="tr-TR" dirty="0" err="1"/>
              <a:t>Physical</a:t>
            </a:r>
            <a:r>
              <a:rPr lang="tr-TR" dirty="0"/>
              <a:t> </a:t>
            </a:r>
            <a:r>
              <a:rPr lang="tr-TR" dirty="0" err="1"/>
              <a:t>Schema</a:t>
            </a:r>
            <a:r>
              <a:rPr lang="tr-TR" dirty="0"/>
              <a:t> Directory ve Directory </a:t>
            </a:r>
            <a:r>
              <a:rPr lang="tr-TR" dirty="0" err="1"/>
              <a:t>Work</a:t>
            </a:r>
            <a:r>
              <a:rPr lang="tr-TR" dirty="0"/>
              <a:t> </a:t>
            </a:r>
            <a:r>
              <a:rPr lang="tr-TR" dirty="0" err="1"/>
              <a:t>Schema</a:t>
            </a:r>
            <a:r>
              <a:rPr lang="tr-TR" dirty="0"/>
              <a:t> kısmına /</a:t>
            </a:r>
            <a:r>
              <a:rPr lang="tr-TR" dirty="0" err="1"/>
              <a:t>home</a:t>
            </a:r>
            <a:r>
              <a:rPr lang="tr-TR" dirty="0"/>
              <a:t>/</a:t>
            </a:r>
            <a:r>
              <a:rPr lang="tr-TR" dirty="0" err="1"/>
              <a:t>oracle</a:t>
            </a:r>
            <a:r>
              <a:rPr lang="tr-TR" dirty="0"/>
              <a:t>/Desktop yani </a:t>
            </a:r>
            <a:r>
              <a:rPr lang="tr-TR" dirty="0" err="1"/>
              <a:t>csv</a:t>
            </a:r>
            <a:r>
              <a:rPr lang="tr-TR" dirty="0"/>
              <a:t> dosyasının konumu neresiyse oranın adresini yazıyoruz.</a:t>
            </a:r>
          </a:p>
          <a:p>
            <a:endParaRPr lang="tr-TR" dirty="0"/>
          </a:p>
          <a:p>
            <a:endParaRPr lang="tr-TR" dirty="0"/>
          </a:p>
        </p:txBody>
      </p:sp>
      <p:pic>
        <p:nvPicPr>
          <p:cNvPr id="3" name="Resim 2">
            <a:extLst>
              <a:ext uri="{FF2B5EF4-FFF2-40B4-BE49-F238E27FC236}">
                <a16:creationId xmlns:a16="http://schemas.microsoft.com/office/drawing/2014/main" id="{8F1FC526-0339-491E-AE78-CAAB3B673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705" y="3531044"/>
            <a:ext cx="6906589" cy="2562583"/>
          </a:xfrm>
          <a:prstGeom prst="rect">
            <a:avLst/>
          </a:prstGeom>
        </p:spPr>
      </p:pic>
    </p:spTree>
    <p:extLst>
      <p:ext uri="{BB962C8B-B14F-4D97-AF65-F5344CB8AC3E}">
        <p14:creationId xmlns:p14="http://schemas.microsoft.com/office/powerpoint/2010/main" val="3469390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CSV uzantılı dosyayı projeye dahil etme</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a:xfrm>
            <a:off x="474785" y="2194560"/>
            <a:ext cx="4294163" cy="3967089"/>
          </a:xfrm>
        </p:spPr>
        <p:txBody>
          <a:bodyPr/>
          <a:lstStyle/>
          <a:p>
            <a:r>
              <a:rPr lang="tr-TR" dirty="0" err="1"/>
              <a:t>Logical</a:t>
            </a:r>
            <a:r>
              <a:rPr lang="tr-TR" dirty="0"/>
              <a:t> Architecture kısmından File teknolojisine sağ tıklayıp yeni bir </a:t>
            </a:r>
            <a:r>
              <a:rPr lang="tr-TR" dirty="0" err="1"/>
              <a:t>logical</a:t>
            </a:r>
            <a:r>
              <a:rPr lang="tr-TR" dirty="0"/>
              <a:t> </a:t>
            </a:r>
            <a:r>
              <a:rPr lang="tr-TR" dirty="0" err="1"/>
              <a:t>Schema</a:t>
            </a:r>
            <a:r>
              <a:rPr lang="tr-TR" dirty="0"/>
              <a:t> oluşturuyoruz. İsmini </a:t>
            </a:r>
            <a:r>
              <a:rPr lang="tr-TR" dirty="0" err="1"/>
              <a:t>log_movies</a:t>
            </a:r>
            <a:r>
              <a:rPr lang="tr-TR" dirty="0"/>
              <a:t> olarak ayarladım ve ardından </a:t>
            </a:r>
            <a:r>
              <a:rPr lang="tr-TR" dirty="0" err="1"/>
              <a:t>Context</a:t>
            </a:r>
            <a:r>
              <a:rPr lang="tr-TR" dirty="0"/>
              <a:t> kısmında Development, Global, </a:t>
            </a:r>
            <a:r>
              <a:rPr lang="tr-TR" dirty="0" err="1"/>
              <a:t>Production</a:t>
            </a:r>
            <a:r>
              <a:rPr lang="tr-TR" dirty="0"/>
              <a:t> ve Test kısımlarının yanında bulunan fiziksel şemaları </a:t>
            </a:r>
            <a:r>
              <a:rPr lang="tr-TR" dirty="0" err="1"/>
              <a:t>Movies_File</a:t>
            </a:r>
            <a:r>
              <a:rPr lang="tr-TR" dirty="0"/>
              <a:t>./</a:t>
            </a:r>
            <a:r>
              <a:rPr lang="tr-TR" dirty="0" err="1"/>
              <a:t>home</a:t>
            </a:r>
            <a:r>
              <a:rPr lang="tr-TR" dirty="0"/>
              <a:t>/</a:t>
            </a:r>
            <a:r>
              <a:rPr lang="tr-TR" dirty="0" err="1"/>
              <a:t>oracle</a:t>
            </a:r>
            <a:r>
              <a:rPr lang="tr-TR" dirty="0"/>
              <a:t>/Desktop olarak ayarlıyoruz.</a:t>
            </a:r>
          </a:p>
        </p:txBody>
      </p:sp>
      <p:pic>
        <p:nvPicPr>
          <p:cNvPr id="3" name="Resim 2">
            <a:extLst>
              <a:ext uri="{FF2B5EF4-FFF2-40B4-BE49-F238E27FC236}">
                <a16:creationId xmlns:a16="http://schemas.microsoft.com/office/drawing/2014/main" id="{3052CC48-C36F-4444-A197-52BBFF323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9339" y="2194560"/>
            <a:ext cx="7041645" cy="4172532"/>
          </a:xfrm>
          <a:prstGeom prst="rect">
            <a:avLst/>
          </a:prstGeom>
        </p:spPr>
      </p:pic>
    </p:spTree>
    <p:extLst>
      <p:ext uri="{BB962C8B-B14F-4D97-AF65-F5344CB8AC3E}">
        <p14:creationId xmlns:p14="http://schemas.microsoft.com/office/powerpoint/2010/main" val="3601127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CSV uzantılı dosyayı projeye dahil etme</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Model kısmına yeni bir dosya oluşturuyoruz. Ve yeni bir model oluşturuyoruz. </a:t>
            </a:r>
            <a:r>
              <a:rPr lang="tr-TR" dirty="0" err="1"/>
              <a:t>Fontags_file</a:t>
            </a:r>
            <a:r>
              <a:rPr lang="tr-TR" dirty="0"/>
              <a:t> adında oluşturuyoruz. Teknoloji kısmını File olarak ayarlıyoruz. </a:t>
            </a:r>
            <a:r>
              <a:rPr lang="tr-TR" dirty="0" err="1"/>
              <a:t>Logical</a:t>
            </a:r>
            <a:r>
              <a:rPr lang="tr-TR" dirty="0"/>
              <a:t> </a:t>
            </a:r>
            <a:r>
              <a:rPr lang="tr-TR" dirty="0" err="1"/>
              <a:t>Schema</a:t>
            </a:r>
            <a:r>
              <a:rPr lang="tr-TR" dirty="0"/>
              <a:t> olarak </a:t>
            </a:r>
            <a:r>
              <a:rPr lang="tr-TR" dirty="0" err="1"/>
              <a:t>log_tags’u</a:t>
            </a:r>
            <a:r>
              <a:rPr lang="tr-TR" dirty="0"/>
              <a:t> seçiyoruz.</a:t>
            </a:r>
          </a:p>
        </p:txBody>
      </p:sp>
      <p:pic>
        <p:nvPicPr>
          <p:cNvPr id="3" name="Resim 2">
            <a:extLst>
              <a:ext uri="{FF2B5EF4-FFF2-40B4-BE49-F238E27FC236}">
                <a16:creationId xmlns:a16="http://schemas.microsoft.com/office/drawing/2014/main" id="{3E8DB538-0199-4287-82C3-BFC7CA112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676" y="3429000"/>
            <a:ext cx="7800647" cy="3237864"/>
          </a:xfrm>
          <a:prstGeom prst="rect">
            <a:avLst/>
          </a:prstGeom>
        </p:spPr>
      </p:pic>
    </p:spTree>
    <p:extLst>
      <p:ext uri="{BB962C8B-B14F-4D97-AF65-F5344CB8AC3E}">
        <p14:creationId xmlns:p14="http://schemas.microsoft.com/office/powerpoint/2010/main" val="516445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CSV uzantılı dosyayı projeye dahil etme</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err="1"/>
              <a:t>Hr_Modele</a:t>
            </a:r>
            <a:r>
              <a:rPr lang="tr-TR" dirty="0"/>
              <a:t> sağ tıklıyoruz ve yeni </a:t>
            </a:r>
            <a:r>
              <a:rPr lang="tr-TR" dirty="0" err="1"/>
              <a:t>Datastore</a:t>
            </a:r>
            <a:r>
              <a:rPr lang="tr-TR" dirty="0"/>
              <a:t> oluşturuyoruz. İsmini </a:t>
            </a:r>
            <a:r>
              <a:rPr lang="tr-TR" dirty="0" err="1"/>
              <a:t>movies</a:t>
            </a:r>
            <a:r>
              <a:rPr lang="tr-TR" dirty="0"/>
              <a:t> olarak ayarlıyoruz. Ve Resource Name kısmının yanında bulunan arama </a:t>
            </a:r>
            <a:r>
              <a:rPr lang="tr-TR" dirty="0" err="1"/>
              <a:t>iconuna</a:t>
            </a:r>
            <a:r>
              <a:rPr lang="tr-TR" dirty="0"/>
              <a:t> tıklıyoruz. Ardından masaüstünden </a:t>
            </a:r>
            <a:r>
              <a:rPr lang="tr-TR" dirty="0" err="1"/>
              <a:t>csv</a:t>
            </a:r>
            <a:r>
              <a:rPr lang="tr-TR" dirty="0"/>
              <a:t> uzantılı dosyamızı seçiyoruz. </a:t>
            </a:r>
          </a:p>
        </p:txBody>
      </p:sp>
      <p:pic>
        <p:nvPicPr>
          <p:cNvPr id="3" name="Resim 2">
            <a:extLst>
              <a:ext uri="{FF2B5EF4-FFF2-40B4-BE49-F238E27FC236}">
                <a16:creationId xmlns:a16="http://schemas.microsoft.com/office/drawing/2014/main" id="{11285AC2-2179-442A-8570-26941DF67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1504" y="3429000"/>
            <a:ext cx="7688992" cy="3162642"/>
          </a:xfrm>
          <a:prstGeom prst="rect">
            <a:avLst/>
          </a:prstGeom>
        </p:spPr>
      </p:pic>
    </p:spTree>
    <p:extLst>
      <p:ext uri="{BB962C8B-B14F-4D97-AF65-F5344CB8AC3E}">
        <p14:creationId xmlns:p14="http://schemas.microsoft.com/office/powerpoint/2010/main" val="1921709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CSV uzantılı dosyayı projeye dahil etme</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a:xfrm>
            <a:off x="685800" y="2194560"/>
            <a:ext cx="3604846" cy="4024125"/>
          </a:xfrm>
        </p:spPr>
        <p:txBody>
          <a:bodyPr/>
          <a:lstStyle/>
          <a:p>
            <a:r>
              <a:rPr lang="tr-TR" dirty="0" err="1"/>
              <a:t>Files</a:t>
            </a:r>
            <a:r>
              <a:rPr lang="tr-TR" dirty="0"/>
              <a:t> kısmına gelip File Formatı </a:t>
            </a:r>
            <a:r>
              <a:rPr lang="tr-TR" dirty="0" err="1"/>
              <a:t>Delimited</a:t>
            </a:r>
            <a:r>
              <a:rPr lang="tr-TR" dirty="0"/>
              <a:t>, </a:t>
            </a:r>
            <a:r>
              <a:rPr lang="tr-TR" dirty="0" err="1"/>
              <a:t>Heding</a:t>
            </a:r>
            <a:r>
              <a:rPr lang="tr-TR" dirty="0"/>
              <a:t> kısmını 1 ve </a:t>
            </a:r>
            <a:r>
              <a:rPr lang="tr-TR" dirty="0" err="1"/>
              <a:t>Field</a:t>
            </a:r>
            <a:r>
              <a:rPr lang="tr-TR" dirty="0"/>
              <a:t> </a:t>
            </a:r>
            <a:r>
              <a:rPr lang="tr-TR" dirty="0" err="1"/>
              <a:t>Separator</a:t>
            </a:r>
            <a:r>
              <a:rPr lang="tr-TR" dirty="0"/>
              <a:t> kısmına </a:t>
            </a:r>
            <a:r>
              <a:rPr lang="tr-TR" dirty="0" err="1"/>
              <a:t>other’ı</a:t>
            </a:r>
            <a:r>
              <a:rPr lang="tr-TR" dirty="0"/>
              <a:t> seçip yanındaki kutucuğa virgül koyuyoruz. Bunun anlamı ayrımlar virgülle ayrıldığı anlamına gelmektedir.</a:t>
            </a:r>
          </a:p>
        </p:txBody>
      </p:sp>
      <p:pic>
        <p:nvPicPr>
          <p:cNvPr id="3" name="Resim 2">
            <a:extLst>
              <a:ext uri="{FF2B5EF4-FFF2-40B4-BE49-F238E27FC236}">
                <a16:creationId xmlns:a16="http://schemas.microsoft.com/office/drawing/2014/main" id="{3738ED74-1E96-4330-ACAA-93A6AC1AA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7831" y="2234149"/>
            <a:ext cx="6498677" cy="3944945"/>
          </a:xfrm>
          <a:prstGeom prst="rect">
            <a:avLst/>
          </a:prstGeom>
        </p:spPr>
      </p:pic>
    </p:spTree>
    <p:extLst>
      <p:ext uri="{BB962C8B-B14F-4D97-AF65-F5344CB8AC3E}">
        <p14:creationId xmlns:p14="http://schemas.microsoft.com/office/powerpoint/2010/main" val="1441224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CSV uzantılı dosyayı projeye dahil etme</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err="1"/>
              <a:t>Attributes</a:t>
            </a:r>
            <a:r>
              <a:rPr lang="tr-TR" dirty="0"/>
              <a:t> kısmına gelelim. </a:t>
            </a:r>
            <a:r>
              <a:rPr lang="tr-TR" dirty="0" err="1"/>
              <a:t>Reverse</a:t>
            </a:r>
            <a:r>
              <a:rPr lang="tr-TR" dirty="0"/>
              <a:t> </a:t>
            </a:r>
            <a:r>
              <a:rPr lang="tr-TR" dirty="0" err="1"/>
              <a:t>Engineer’a</a:t>
            </a:r>
            <a:r>
              <a:rPr lang="tr-TR" dirty="0"/>
              <a:t> basalım. Otomatik bir şekilde tablonun sütunları dolacaktır. </a:t>
            </a:r>
            <a:r>
              <a:rPr lang="tr-TR" dirty="0" err="1"/>
              <a:t>Length</a:t>
            </a:r>
            <a:r>
              <a:rPr lang="tr-TR" dirty="0"/>
              <a:t> kısmını özel olarak ayarlamamız gerekmektedir. </a:t>
            </a:r>
            <a:r>
              <a:rPr lang="tr-TR" dirty="0" err="1"/>
              <a:t>String</a:t>
            </a:r>
            <a:r>
              <a:rPr lang="tr-TR" dirty="0"/>
              <a:t> olanlara dikkat etmemiz gerekmektedir. Çünkü bu sistemde </a:t>
            </a:r>
            <a:r>
              <a:rPr lang="tr-TR" dirty="0" err="1"/>
              <a:t>Oracle</a:t>
            </a:r>
            <a:r>
              <a:rPr lang="tr-TR" dirty="0"/>
              <a:t> Db’de </a:t>
            </a:r>
            <a:r>
              <a:rPr lang="tr-TR" dirty="0" err="1"/>
              <a:t>string</a:t>
            </a:r>
            <a:r>
              <a:rPr lang="tr-TR" dirty="0"/>
              <a:t> yok. Varchar2 bulunmaktadır. Buradaki veri tipi dönüşümleri yaparken normalinde 50 ise 100 150 yapılmalıdır. Ben 200 olarak ayarlıyorum.</a:t>
            </a:r>
          </a:p>
        </p:txBody>
      </p:sp>
      <p:pic>
        <p:nvPicPr>
          <p:cNvPr id="3" name="Resim 2">
            <a:extLst>
              <a:ext uri="{FF2B5EF4-FFF2-40B4-BE49-F238E27FC236}">
                <a16:creationId xmlns:a16="http://schemas.microsoft.com/office/drawing/2014/main" id="{6FB636DC-5AB8-4A2B-B6E9-1BC871036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416" y="4304030"/>
            <a:ext cx="6935168" cy="1981477"/>
          </a:xfrm>
          <a:prstGeom prst="rect">
            <a:avLst/>
          </a:prstGeom>
        </p:spPr>
      </p:pic>
    </p:spTree>
    <p:extLst>
      <p:ext uri="{BB962C8B-B14F-4D97-AF65-F5344CB8AC3E}">
        <p14:creationId xmlns:p14="http://schemas.microsoft.com/office/powerpoint/2010/main" val="442500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CSV uzantılı dosyayı projeye dahil etme</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Bir önceki sayfada bahsedilen hatayı alırsanız şayet veri tabanına gitmeniz gerekiyor. Çünkü oradaki girilen sayımız sabit kalıyor. Veri tabanına gitmek için masaüstünde bulunan SQL </a:t>
            </a:r>
            <a:r>
              <a:rPr lang="tr-TR" dirty="0" err="1"/>
              <a:t>Developer’a</a:t>
            </a:r>
            <a:r>
              <a:rPr lang="tr-TR" dirty="0"/>
              <a:t> tıklıyoruz. </a:t>
            </a:r>
            <a:r>
              <a:rPr lang="tr-TR" dirty="0" err="1"/>
              <a:t>Connections’tan</a:t>
            </a:r>
            <a:r>
              <a:rPr lang="tr-TR" dirty="0"/>
              <a:t> </a:t>
            </a:r>
            <a:r>
              <a:rPr lang="tr-TR" dirty="0" err="1"/>
              <a:t>Local</a:t>
            </a:r>
            <a:r>
              <a:rPr lang="tr-TR" dirty="0"/>
              <a:t> </a:t>
            </a:r>
            <a:r>
              <a:rPr lang="tr-TR" dirty="0" err="1"/>
              <a:t>Oracle</a:t>
            </a:r>
            <a:r>
              <a:rPr lang="tr-TR" dirty="0"/>
              <a:t> </a:t>
            </a:r>
            <a:r>
              <a:rPr lang="tr-TR" dirty="0" err="1"/>
              <a:t>DB’ye</a:t>
            </a:r>
            <a:r>
              <a:rPr lang="tr-TR" dirty="0"/>
              <a:t> tıklıyoruz. Ardından </a:t>
            </a:r>
            <a:r>
              <a:rPr lang="tr-TR" dirty="0" err="1"/>
              <a:t>Other</a:t>
            </a:r>
            <a:r>
              <a:rPr lang="tr-TR" dirty="0"/>
              <a:t> </a:t>
            </a:r>
            <a:r>
              <a:rPr lang="tr-TR" dirty="0" err="1"/>
              <a:t>Users</a:t>
            </a:r>
            <a:r>
              <a:rPr lang="tr-TR" dirty="0"/>
              <a:t> kısmında </a:t>
            </a:r>
            <a:r>
              <a:rPr lang="tr-TR" dirty="0" err="1"/>
              <a:t>HR’a</a:t>
            </a:r>
            <a:r>
              <a:rPr lang="tr-TR" dirty="0"/>
              <a:t> giriyoruz. Daha sonra </a:t>
            </a:r>
            <a:r>
              <a:rPr lang="tr-TR" dirty="0" err="1"/>
              <a:t>Tables</a:t>
            </a:r>
            <a:r>
              <a:rPr lang="tr-TR" dirty="0"/>
              <a:t> kısmına tıklıyoruz. Ve nihayetinde veri tabanımızın olduğu kısma geldik. Burada </a:t>
            </a:r>
            <a:r>
              <a:rPr lang="tr-TR" dirty="0" err="1"/>
              <a:t>Movies</a:t>
            </a:r>
            <a:r>
              <a:rPr lang="tr-TR" dirty="0"/>
              <a:t> veri tabanımıza sağ tıklayıp </a:t>
            </a:r>
            <a:r>
              <a:rPr lang="tr-TR" dirty="0" err="1"/>
              <a:t>Edit</a:t>
            </a:r>
            <a:r>
              <a:rPr lang="tr-TR" dirty="0"/>
              <a:t> dememiz gerekiyor. Ve değiştirilecek olan sütunu </a:t>
            </a:r>
            <a:r>
              <a:rPr lang="tr-TR" dirty="0" err="1"/>
              <a:t>Columns</a:t>
            </a:r>
            <a:r>
              <a:rPr lang="tr-TR" dirty="0"/>
              <a:t> kısmından seçip Size yani botunu ayarlamamız gerekiyor.</a:t>
            </a:r>
          </a:p>
        </p:txBody>
      </p:sp>
      <p:pic>
        <p:nvPicPr>
          <p:cNvPr id="3" name="Resim 2">
            <a:extLst>
              <a:ext uri="{FF2B5EF4-FFF2-40B4-BE49-F238E27FC236}">
                <a16:creationId xmlns:a16="http://schemas.microsoft.com/office/drawing/2014/main" id="{C3573A56-F635-46E3-94A3-14C7348CD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745" y="4812843"/>
            <a:ext cx="6832509" cy="2045157"/>
          </a:xfrm>
          <a:prstGeom prst="rect">
            <a:avLst/>
          </a:prstGeom>
        </p:spPr>
      </p:pic>
    </p:spTree>
    <p:extLst>
      <p:ext uri="{BB962C8B-B14F-4D97-AF65-F5344CB8AC3E}">
        <p14:creationId xmlns:p14="http://schemas.microsoft.com/office/powerpoint/2010/main" val="2437255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CSV uzantılı dosyayı projeye dahil etme</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Bir önceki sayfada belirttiğim hata mesajının ekran görüntüsü</a:t>
            </a:r>
          </a:p>
        </p:txBody>
      </p:sp>
      <p:pic>
        <p:nvPicPr>
          <p:cNvPr id="3" name="Resim 2">
            <a:extLst>
              <a:ext uri="{FF2B5EF4-FFF2-40B4-BE49-F238E27FC236}">
                <a16:creationId xmlns:a16="http://schemas.microsoft.com/office/drawing/2014/main" id="{A2C2A6FC-CB52-457C-9E39-11A3FB859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7479" y="2924944"/>
            <a:ext cx="8777042" cy="3430900"/>
          </a:xfrm>
          <a:prstGeom prst="rect">
            <a:avLst/>
          </a:prstGeom>
        </p:spPr>
      </p:pic>
    </p:spTree>
    <p:extLst>
      <p:ext uri="{BB962C8B-B14F-4D97-AF65-F5344CB8AC3E}">
        <p14:creationId xmlns:p14="http://schemas.microsoft.com/office/powerpoint/2010/main" val="722590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CSV uzantılı dosyayı projeye dahil etme</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Kaldığımız yerden devam </a:t>
            </a:r>
            <a:r>
              <a:rPr lang="tr-TR" dirty="0" err="1"/>
              <a:t>edebilriz</a:t>
            </a:r>
            <a:r>
              <a:rPr lang="tr-TR" dirty="0"/>
              <a:t>. Şimdi Yaptığımız </a:t>
            </a:r>
            <a:r>
              <a:rPr lang="tr-TR" dirty="0" err="1"/>
              <a:t>Datastore’u</a:t>
            </a:r>
            <a:r>
              <a:rPr lang="tr-TR" dirty="0"/>
              <a:t> Kopyalayıp </a:t>
            </a:r>
            <a:r>
              <a:rPr lang="tr-TR" dirty="0" err="1"/>
              <a:t>Hr</a:t>
            </a:r>
            <a:r>
              <a:rPr lang="tr-TR" dirty="0"/>
              <a:t> </a:t>
            </a:r>
            <a:r>
              <a:rPr lang="tr-TR" dirty="0" err="1"/>
              <a:t>oluşturuğumuz</a:t>
            </a:r>
            <a:r>
              <a:rPr lang="tr-TR" dirty="0"/>
              <a:t> klasörün içerisinde bulunan </a:t>
            </a:r>
            <a:r>
              <a:rPr lang="tr-TR" dirty="0" err="1"/>
              <a:t>Oracle_HR’ın</a:t>
            </a:r>
            <a:r>
              <a:rPr lang="tr-TR" dirty="0"/>
              <a:t> içerisine atıyoruz. Resource </a:t>
            </a:r>
            <a:r>
              <a:rPr lang="tr-TR" dirty="0" err="1"/>
              <a:t>Name’in</a:t>
            </a:r>
            <a:r>
              <a:rPr lang="tr-TR" dirty="0"/>
              <a:t> içerisindeki movies.csv yazan yerdeki </a:t>
            </a:r>
            <a:r>
              <a:rPr lang="tr-TR" dirty="0" err="1"/>
              <a:t>csv</a:t>
            </a:r>
            <a:r>
              <a:rPr lang="tr-TR" dirty="0"/>
              <a:t> uzantısını siliyoruz.</a:t>
            </a:r>
          </a:p>
        </p:txBody>
      </p:sp>
      <p:pic>
        <p:nvPicPr>
          <p:cNvPr id="3" name="Resim 2">
            <a:extLst>
              <a:ext uri="{FF2B5EF4-FFF2-40B4-BE49-F238E27FC236}">
                <a16:creationId xmlns:a16="http://schemas.microsoft.com/office/drawing/2014/main" id="{C3AC36EE-8461-4ECC-9056-651D807E8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3887" y="3429000"/>
            <a:ext cx="7204226" cy="3449127"/>
          </a:xfrm>
          <a:prstGeom prst="rect">
            <a:avLst/>
          </a:prstGeom>
        </p:spPr>
      </p:pic>
    </p:spTree>
    <p:extLst>
      <p:ext uri="{BB962C8B-B14F-4D97-AF65-F5344CB8AC3E}">
        <p14:creationId xmlns:p14="http://schemas.microsoft.com/office/powerpoint/2010/main" val="4056382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CSV uzantılı dosyayı projeye dahil etme</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Designer sekmesine gelip Yeni bir Proje oluşturuyoruz. Adını Modelleme </a:t>
            </a:r>
            <a:r>
              <a:rPr lang="tr-TR" dirty="0" err="1"/>
              <a:t>Movies</a:t>
            </a:r>
            <a:r>
              <a:rPr lang="tr-TR" dirty="0"/>
              <a:t> koyuyoruz.</a:t>
            </a:r>
          </a:p>
        </p:txBody>
      </p:sp>
      <p:pic>
        <p:nvPicPr>
          <p:cNvPr id="3" name="Resim 2">
            <a:extLst>
              <a:ext uri="{FF2B5EF4-FFF2-40B4-BE49-F238E27FC236}">
                <a16:creationId xmlns:a16="http://schemas.microsoft.com/office/drawing/2014/main" id="{2B18DA5E-AEC4-4D3D-8F28-0FA4077F6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0480" y="3112660"/>
            <a:ext cx="5266287" cy="3745340"/>
          </a:xfrm>
          <a:prstGeom prst="rect">
            <a:avLst/>
          </a:prstGeom>
        </p:spPr>
      </p:pic>
    </p:spTree>
    <p:extLst>
      <p:ext uri="{BB962C8B-B14F-4D97-AF65-F5344CB8AC3E}">
        <p14:creationId xmlns:p14="http://schemas.microsoft.com/office/powerpoint/2010/main" val="1261954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Virtualbox</a:t>
            </a:r>
            <a:r>
              <a:rPr lang="tr-TR" dirty="0"/>
              <a:t> indirilmesi</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a:xfrm>
            <a:off x="685800" y="2194560"/>
            <a:ext cx="10820400" cy="4473526"/>
          </a:xfrm>
        </p:spPr>
        <p:txBody>
          <a:bodyPr/>
          <a:lstStyle/>
          <a:p>
            <a:r>
              <a:rPr lang="tr-TR" dirty="0"/>
              <a:t>İndirme linkine tıkladıktan sonra bizi başka bir sayfaya atıyor. Bizim burada işletim sistemimize bağlı olarak indirmemiz gerekiyor. Benim işletim sistemim Windows ve sistemim 64 bit olduğu için bunu indiriyorum. Siz seçimlerinize göre devam edebilirsiniz.</a:t>
            </a:r>
          </a:p>
          <a:p>
            <a:endParaRPr lang="tr-TR" dirty="0"/>
          </a:p>
        </p:txBody>
      </p:sp>
      <p:pic>
        <p:nvPicPr>
          <p:cNvPr id="3" name="Resim 2">
            <a:extLst>
              <a:ext uri="{FF2B5EF4-FFF2-40B4-BE49-F238E27FC236}">
                <a16:creationId xmlns:a16="http://schemas.microsoft.com/office/drawing/2014/main" id="{9B4D8A69-316A-4E73-85C7-69C7E005B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793" y="3841664"/>
            <a:ext cx="5275385" cy="2645858"/>
          </a:xfrm>
          <a:prstGeom prst="rect">
            <a:avLst/>
          </a:prstGeom>
        </p:spPr>
      </p:pic>
    </p:spTree>
    <p:extLst>
      <p:ext uri="{BB962C8B-B14F-4D97-AF65-F5344CB8AC3E}">
        <p14:creationId xmlns:p14="http://schemas.microsoft.com/office/powerpoint/2010/main" val="780946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CSV uzantılı dosyayı projeye dahil etme</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a:xfrm>
            <a:off x="685800" y="2057401"/>
            <a:ext cx="10820400" cy="4024125"/>
          </a:xfrm>
        </p:spPr>
        <p:txBody>
          <a:bodyPr/>
          <a:lstStyle/>
          <a:p>
            <a:r>
              <a:rPr lang="tr-TR" dirty="0" err="1"/>
              <a:t>ModellemeMovies</a:t>
            </a:r>
            <a:r>
              <a:rPr lang="tr-TR" dirty="0"/>
              <a:t> diye oluşturduğumuz bu modelin içerisinde </a:t>
            </a:r>
            <a:r>
              <a:rPr lang="tr-TR" dirty="0" err="1"/>
              <a:t>Knowtedge</a:t>
            </a:r>
            <a:r>
              <a:rPr lang="tr-TR" dirty="0"/>
              <a:t> </a:t>
            </a:r>
            <a:r>
              <a:rPr lang="tr-TR" dirty="0" err="1"/>
              <a:t>Modules’e</a:t>
            </a:r>
            <a:r>
              <a:rPr lang="tr-TR" dirty="0"/>
              <a:t> sağ tıklayıp </a:t>
            </a:r>
            <a:r>
              <a:rPr lang="tr-TR" dirty="0" err="1"/>
              <a:t>import</a:t>
            </a:r>
            <a:r>
              <a:rPr lang="tr-TR" dirty="0"/>
              <a:t> Knowledge </a:t>
            </a:r>
            <a:r>
              <a:rPr lang="tr-TR" dirty="0" err="1"/>
              <a:t>Modeles’e</a:t>
            </a:r>
            <a:r>
              <a:rPr lang="tr-TR" dirty="0"/>
              <a:t> tıklıyoruz. Ve ardından çıkar ekranda File </a:t>
            </a:r>
            <a:r>
              <a:rPr lang="tr-TR" dirty="0" err="1"/>
              <a:t>import</a:t>
            </a:r>
            <a:r>
              <a:rPr lang="tr-TR" dirty="0"/>
              <a:t> </a:t>
            </a:r>
            <a:r>
              <a:rPr lang="tr-TR" dirty="0" err="1"/>
              <a:t>directory</a:t>
            </a:r>
            <a:r>
              <a:rPr lang="tr-TR" dirty="0"/>
              <a:t> kısmına /u01 / </a:t>
            </a:r>
            <a:r>
              <a:rPr lang="tr-TR" dirty="0" err="1"/>
              <a:t>Middleware</a:t>
            </a:r>
            <a:r>
              <a:rPr lang="tr-TR" dirty="0"/>
              <a:t> / ODI12c / </a:t>
            </a:r>
            <a:r>
              <a:rPr lang="tr-TR" dirty="0" err="1"/>
              <a:t>odi</a:t>
            </a:r>
            <a:r>
              <a:rPr lang="tr-TR" dirty="0"/>
              <a:t> /</a:t>
            </a:r>
            <a:r>
              <a:rPr lang="tr-TR" dirty="0" err="1"/>
              <a:t>sdk</a:t>
            </a:r>
            <a:r>
              <a:rPr lang="tr-TR" dirty="0"/>
              <a:t>/</a:t>
            </a:r>
            <a:r>
              <a:rPr lang="tr-TR" dirty="0" err="1"/>
              <a:t>xml-reference</a:t>
            </a:r>
            <a:r>
              <a:rPr lang="tr-TR" dirty="0"/>
              <a:t> yazıyoruz. Bunun hemen altındaki Arama </a:t>
            </a:r>
            <a:r>
              <a:rPr lang="tr-TR" dirty="0" err="1"/>
              <a:t>kısmınada</a:t>
            </a:r>
            <a:r>
              <a:rPr lang="tr-TR" dirty="0"/>
              <a:t> File </a:t>
            </a:r>
            <a:r>
              <a:rPr lang="tr-TR" dirty="0" err="1"/>
              <a:t>to</a:t>
            </a:r>
            <a:r>
              <a:rPr lang="tr-TR" dirty="0"/>
              <a:t> </a:t>
            </a:r>
            <a:r>
              <a:rPr lang="tr-TR" dirty="0" err="1"/>
              <a:t>Sql</a:t>
            </a:r>
            <a:r>
              <a:rPr lang="tr-TR" dirty="0"/>
              <a:t> yazıp </a:t>
            </a:r>
            <a:r>
              <a:rPr lang="tr-TR" dirty="0" err="1"/>
              <a:t>LKM’nin</a:t>
            </a:r>
            <a:r>
              <a:rPr lang="tr-TR" dirty="0"/>
              <a:t> geliştiriciler tarafından yazılmış modülünü indiriyoruz. LKM File </a:t>
            </a:r>
            <a:r>
              <a:rPr lang="tr-TR" dirty="0" err="1"/>
              <a:t>to</a:t>
            </a:r>
            <a:r>
              <a:rPr lang="tr-TR" dirty="0"/>
              <a:t> </a:t>
            </a:r>
            <a:r>
              <a:rPr lang="tr-TR" dirty="0" err="1"/>
              <a:t>SQL’i</a:t>
            </a:r>
            <a:r>
              <a:rPr lang="tr-TR" dirty="0"/>
              <a:t> seçtikten sonra ok butonuna basıp devam ediyoruz.</a:t>
            </a:r>
          </a:p>
        </p:txBody>
      </p:sp>
      <p:pic>
        <p:nvPicPr>
          <p:cNvPr id="3" name="Resim 2">
            <a:extLst>
              <a:ext uri="{FF2B5EF4-FFF2-40B4-BE49-F238E27FC236}">
                <a16:creationId xmlns:a16="http://schemas.microsoft.com/office/drawing/2014/main" id="{3CF3A2EC-1A89-48EA-8DE2-C8209EBE7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303" y="4053429"/>
            <a:ext cx="6639393" cy="2804571"/>
          </a:xfrm>
          <a:prstGeom prst="rect">
            <a:avLst/>
          </a:prstGeom>
        </p:spPr>
      </p:pic>
    </p:spTree>
    <p:extLst>
      <p:ext uri="{BB962C8B-B14F-4D97-AF65-F5344CB8AC3E}">
        <p14:creationId xmlns:p14="http://schemas.microsoft.com/office/powerpoint/2010/main" val="434792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CSV uzantılı dosyayı projeye dahil etme</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err="1"/>
              <a:t>ModellemeMovies</a:t>
            </a:r>
            <a:r>
              <a:rPr lang="tr-TR" dirty="0"/>
              <a:t> modelinin içerisinde bulunan First </a:t>
            </a:r>
            <a:r>
              <a:rPr lang="tr-TR" dirty="0" err="1"/>
              <a:t>Folder</a:t>
            </a:r>
            <a:r>
              <a:rPr lang="tr-TR" dirty="0"/>
              <a:t> ve onun içerisinde bulunan </a:t>
            </a:r>
            <a:r>
              <a:rPr lang="tr-TR" dirty="0" err="1"/>
              <a:t>Mappings</a:t>
            </a:r>
            <a:r>
              <a:rPr lang="tr-TR" dirty="0"/>
              <a:t>’ e sağ tıklıyoruz. </a:t>
            </a:r>
            <a:r>
              <a:rPr lang="tr-TR" dirty="0" err="1"/>
              <a:t>Movies</a:t>
            </a:r>
            <a:r>
              <a:rPr lang="tr-TR" dirty="0"/>
              <a:t> Adında bir </a:t>
            </a:r>
            <a:r>
              <a:rPr lang="tr-TR" dirty="0" err="1"/>
              <a:t>bir</a:t>
            </a:r>
            <a:r>
              <a:rPr lang="tr-TR" dirty="0"/>
              <a:t> </a:t>
            </a:r>
            <a:r>
              <a:rPr lang="tr-TR" dirty="0" err="1"/>
              <a:t>mapping</a:t>
            </a:r>
            <a:r>
              <a:rPr lang="tr-TR" dirty="0"/>
              <a:t> oluşturuyoruz. Daha önceden oluşturduğumuz </a:t>
            </a:r>
            <a:r>
              <a:rPr lang="tr-TR" dirty="0" err="1"/>
              <a:t>Movies</a:t>
            </a:r>
            <a:r>
              <a:rPr lang="tr-TR" dirty="0"/>
              <a:t> </a:t>
            </a:r>
            <a:r>
              <a:rPr lang="tr-TR" dirty="0" err="1"/>
              <a:t>datastore’ları</a:t>
            </a:r>
            <a:r>
              <a:rPr lang="tr-TR" dirty="0"/>
              <a:t> bunun içerisine atıyoruz. İkisini uçlarındaki noktalardan birleştiriyoruz.</a:t>
            </a:r>
          </a:p>
        </p:txBody>
      </p:sp>
      <p:pic>
        <p:nvPicPr>
          <p:cNvPr id="3" name="Resim 2">
            <a:extLst>
              <a:ext uri="{FF2B5EF4-FFF2-40B4-BE49-F238E27FC236}">
                <a16:creationId xmlns:a16="http://schemas.microsoft.com/office/drawing/2014/main" id="{26C327A0-17F9-4DD2-B2E7-75F851F64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724422"/>
            <a:ext cx="9296400" cy="2691794"/>
          </a:xfrm>
          <a:prstGeom prst="rect">
            <a:avLst/>
          </a:prstGeom>
        </p:spPr>
      </p:pic>
    </p:spTree>
    <p:extLst>
      <p:ext uri="{BB962C8B-B14F-4D97-AF65-F5344CB8AC3E}">
        <p14:creationId xmlns:p14="http://schemas.microsoft.com/office/powerpoint/2010/main" val="338971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CSV uzantılı dosyayı projeye dahil etme</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err="1"/>
              <a:t>Physical</a:t>
            </a:r>
            <a:r>
              <a:rPr lang="tr-TR" dirty="0"/>
              <a:t> sekmesine gelip Mov1_AP’yi LKM özelliklerinden LKM File </a:t>
            </a:r>
            <a:r>
              <a:rPr lang="tr-TR" dirty="0" err="1"/>
              <a:t>to</a:t>
            </a:r>
            <a:r>
              <a:rPr lang="tr-TR" dirty="0"/>
              <a:t> SQL seçmemiz gerekmektedir. Bu kısmın altında bulunan </a:t>
            </a:r>
            <a:r>
              <a:rPr lang="tr-TR" dirty="0" err="1"/>
              <a:t>style</a:t>
            </a:r>
            <a:r>
              <a:rPr lang="tr-TR" dirty="0"/>
              <a:t> </a:t>
            </a:r>
            <a:r>
              <a:rPr lang="tr-TR" dirty="0" err="1"/>
              <a:t>options</a:t>
            </a:r>
            <a:r>
              <a:rPr lang="tr-TR" dirty="0"/>
              <a:t> sekmesindeki </a:t>
            </a:r>
            <a:r>
              <a:rPr lang="tr-TR" dirty="0" err="1"/>
              <a:t>DELETE_Temporary_Object’in</a:t>
            </a:r>
            <a:r>
              <a:rPr lang="tr-TR" dirty="0"/>
              <a:t> </a:t>
            </a:r>
            <a:r>
              <a:rPr lang="tr-TR" dirty="0" err="1"/>
              <a:t>true</a:t>
            </a:r>
            <a:r>
              <a:rPr lang="tr-TR" dirty="0"/>
              <a:t> olması gerekmektedir.</a:t>
            </a:r>
          </a:p>
        </p:txBody>
      </p:sp>
      <p:pic>
        <p:nvPicPr>
          <p:cNvPr id="3" name="Resim 2">
            <a:extLst>
              <a:ext uri="{FF2B5EF4-FFF2-40B4-BE49-F238E27FC236}">
                <a16:creationId xmlns:a16="http://schemas.microsoft.com/office/drawing/2014/main" id="{BC691DC1-84B0-4F3B-AC38-4C844C6E6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217" y="3360643"/>
            <a:ext cx="8325565" cy="3497357"/>
          </a:xfrm>
          <a:prstGeom prst="rect">
            <a:avLst/>
          </a:prstGeom>
        </p:spPr>
      </p:pic>
    </p:spTree>
    <p:extLst>
      <p:ext uri="{BB962C8B-B14F-4D97-AF65-F5344CB8AC3E}">
        <p14:creationId xmlns:p14="http://schemas.microsoft.com/office/powerpoint/2010/main" val="4042008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CSV uzantılı dosyayı projeye dahil etme</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Ardından </a:t>
            </a:r>
            <a:r>
              <a:rPr lang="tr-TR" dirty="0" err="1"/>
              <a:t>Target</a:t>
            </a:r>
            <a:r>
              <a:rPr lang="tr-TR" dirty="0"/>
              <a:t> </a:t>
            </a:r>
            <a:r>
              <a:rPr lang="tr-TR" dirty="0" err="1"/>
              <a:t>Group’un</a:t>
            </a:r>
            <a:r>
              <a:rPr lang="tr-TR" dirty="0"/>
              <a:t> içerisindeki </a:t>
            </a:r>
            <a:r>
              <a:rPr lang="tr-TR" dirty="0" err="1"/>
              <a:t>MOV’a</a:t>
            </a:r>
            <a:r>
              <a:rPr lang="tr-TR" dirty="0"/>
              <a:t> tıklayıp Integration Knowledge </a:t>
            </a:r>
            <a:r>
              <a:rPr lang="tr-TR" dirty="0" err="1"/>
              <a:t>Module</a:t>
            </a:r>
            <a:r>
              <a:rPr lang="tr-TR" dirty="0"/>
              <a:t> kısmından IKM SQL </a:t>
            </a:r>
            <a:r>
              <a:rPr lang="tr-TR" dirty="0" err="1"/>
              <a:t>İnsert.Global</a:t>
            </a:r>
            <a:r>
              <a:rPr lang="tr-TR" dirty="0"/>
              <a:t> ardından </a:t>
            </a:r>
            <a:r>
              <a:rPr lang="tr-TR" dirty="0" err="1"/>
              <a:t>options’tan</a:t>
            </a:r>
            <a:r>
              <a:rPr lang="tr-TR" dirty="0"/>
              <a:t> </a:t>
            </a:r>
            <a:r>
              <a:rPr lang="tr-TR" dirty="0" err="1"/>
              <a:t>Create_Target_Table</a:t>
            </a:r>
            <a:r>
              <a:rPr lang="tr-TR" dirty="0"/>
              <a:t> ve </a:t>
            </a:r>
            <a:r>
              <a:rPr lang="tr-TR" dirty="0" err="1"/>
              <a:t>Truncate_Target_Tableları</a:t>
            </a:r>
            <a:r>
              <a:rPr lang="tr-TR" dirty="0"/>
              <a:t> True yapmalıyız. Ve yukarıda bulunan RUN butonuna tıklayıp başlatalım.</a:t>
            </a:r>
          </a:p>
        </p:txBody>
      </p:sp>
      <p:pic>
        <p:nvPicPr>
          <p:cNvPr id="3" name="Resim 2">
            <a:extLst>
              <a:ext uri="{FF2B5EF4-FFF2-40B4-BE49-F238E27FC236}">
                <a16:creationId xmlns:a16="http://schemas.microsoft.com/office/drawing/2014/main" id="{F52D555D-14DB-4443-BEF0-C33AD0CEE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501" y="3486983"/>
            <a:ext cx="5982997" cy="3371017"/>
          </a:xfrm>
          <a:prstGeom prst="rect">
            <a:avLst/>
          </a:prstGeom>
        </p:spPr>
      </p:pic>
    </p:spTree>
    <p:extLst>
      <p:ext uri="{BB962C8B-B14F-4D97-AF65-F5344CB8AC3E}">
        <p14:creationId xmlns:p14="http://schemas.microsoft.com/office/powerpoint/2010/main" val="394863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CSV uzantılı dosyayı projeye dahil etme</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a:xfrm>
            <a:off x="685800" y="2194560"/>
            <a:ext cx="5715000" cy="4024125"/>
          </a:xfrm>
        </p:spPr>
        <p:txBody>
          <a:bodyPr/>
          <a:lstStyle/>
          <a:p>
            <a:r>
              <a:rPr lang="tr-TR" dirty="0"/>
              <a:t>Masaüstünde bulunan SQL </a:t>
            </a:r>
            <a:r>
              <a:rPr lang="tr-TR" dirty="0" err="1"/>
              <a:t>developer</a:t>
            </a:r>
            <a:r>
              <a:rPr lang="tr-TR" dirty="0"/>
              <a:t> uygulamasını açalım </a:t>
            </a:r>
            <a:r>
              <a:rPr lang="tr-TR" dirty="0" err="1"/>
              <a:t>Connections</a:t>
            </a:r>
            <a:r>
              <a:rPr lang="tr-TR" dirty="0"/>
              <a:t> ve </a:t>
            </a:r>
            <a:r>
              <a:rPr lang="tr-TR" dirty="0" err="1"/>
              <a:t>Local</a:t>
            </a:r>
            <a:r>
              <a:rPr lang="tr-TR" dirty="0"/>
              <a:t> </a:t>
            </a:r>
            <a:r>
              <a:rPr lang="tr-TR" dirty="0" err="1"/>
              <a:t>Oracle</a:t>
            </a:r>
            <a:r>
              <a:rPr lang="tr-TR" dirty="0"/>
              <a:t> DB aşamalarını geçelim </a:t>
            </a:r>
            <a:r>
              <a:rPr lang="tr-TR" dirty="0" err="1"/>
              <a:t>Other</a:t>
            </a:r>
            <a:r>
              <a:rPr lang="tr-TR" dirty="0"/>
              <a:t> </a:t>
            </a:r>
            <a:r>
              <a:rPr lang="tr-TR" dirty="0" err="1"/>
              <a:t>Userstan</a:t>
            </a:r>
            <a:r>
              <a:rPr lang="tr-TR" dirty="0"/>
              <a:t> </a:t>
            </a:r>
            <a:r>
              <a:rPr lang="tr-TR" dirty="0" err="1"/>
              <a:t>HR’a</a:t>
            </a:r>
            <a:r>
              <a:rPr lang="tr-TR" dirty="0"/>
              <a:t> gelelim. Tablolara tıklayalım. </a:t>
            </a:r>
            <a:r>
              <a:rPr lang="tr-TR" dirty="0" err="1"/>
              <a:t>Movies</a:t>
            </a:r>
            <a:r>
              <a:rPr lang="tr-TR" dirty="0"/>
              <a:t> tablosuna iki kere tıklayalım. İçerisinde açılacak olan sekmelerden Data kısmına gelelim. Ve gördüğünüz gibi daha aktarımı başarılı bir şekilde gerçekleşmiştir.</a:t>
            </a:r>
          </a:p>
        </p:txBody>
      </p:sp>
      <p:pic>
        <p:nvPicPr>
          <p:cNvPr id="3" name="Resim 2">
            <a:extLst>
              <a:ext uri="{FF2B5EF4-FFF2-40B4-BE49-F238E27FC236}">
                <a16:creationId xmlns:a16="http://schemas.microsoft.com/office/drawing/2014/main" id="{EEE59771-02B4-4A2C-878B-6FBDD3E83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510" y="2057401"/>
            <a:ext cx="4048690" cy="4544059"/>
          </a:xfrm>
          <a:prstGeom prst="rect">
            <a:avLst/>
          </a:prstGeom>
        </p:spPr>
      </p:pic>
    </p:spTree>
    <p:extLst>
      <p:ext uri="{BB962C8B-B14F-4D97-AF65-F5344CB8AC3E}">
        <p14:creationId xmlns:p14="http://schemas.microsoft.com/office/powerpoint/2010/main" val="501985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Join</a:t>
            </a:r>
            <a:r>
              <a:rPr lang="tr-TR" dirty="0"/>
              <a:t> işlemi</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err="1"/>
              <a:t>Joinleme</a:t>
            </a:r>
            <a:r>
              <a:rPr lang="tr-TR" dirty="0"/>
              <a:t> işlemi yaparken ilk başta </a:t>
            </a:r>
            <a:r>
              <a:rPr lang="tr-TR" dirty="0" err="1"/>
              <a:t>Join_Movies</a:t>
            </a:r>
            <a:r>
              <a:rPr lang="tr-TR" dirty="0"/>
              <a:t> adında bir tablo oluşturdum.  </a:t>
            </a:r>
            <a:r>
              <a:rPr lang="tr-TR" dirty="0" err="1"/>
              <a:t>Join</a:t>
            </a:r>
            <a:r>
              <a:rPr lang="tr-TR" dirty="0"/>
              <a:t> işleminin sonucunu bu tablo içerisinde göstereceğim.</a:t>
            </a:r>
          </a:p>
        </p:txBody>
      </p:sp>
      <p:pic>
        <p:nvPicPr>
          <p:cNvPr id="3" name="Resim 2">
            <a:extLst>
              <a:ext uri="{FF2B5EF4-FFF2-40B4-BE49-F238E27FC236}">
                <a16:creationId xmlns:a16="http://schemas.microsoft.com/office/drawing/2014/main" id="{8042B26D-6395-47BB-A4B9-3FD6B79D6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1146" y="3429000"/>
            <a:ext cx="4420217" cy="2343477"/>
          </a:xfrm>
          <a:prstGeom prst="rect">
            <a:avLst/>
          </a:prstGeom>
        </p:spPr>
      </p:pic>
    </p:spTree>
    <p:extLst>
      <p:ext uri="{BB962C8B-B14F-4D97-AF65-F5344CB8AC3E}">
        <p14:creationId xmlns:p14="http://schemas.microsoft.com/office/powerpoint/2010/main" val="3579615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Join</a:t>
            </a:r>
            <a:r>
              <a:rPr lang="tr-TR" dirty="0"/>
              <a:t> işlemi</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a:xfrm>
            <a:off x="978299" y="3112094"/>
            <a:ext cx="2929597" cy="2514983"/>
          </a:xfrm>
        </p:spPr>
        <p:txBody>
          <a:bodyPr/>
          <a:lstStyle/>
          <a:p>
            <a:r>
              <a:rPr lang="tr-TR" dirty="0" err="1"/>
              <a:t>Join</a:t>
            </a:r>
            <a:r>
              <a:rPr lang="tr-TR" dirty="0"/>
              <a:t> yapılacak tablolarımın içerisindeki veriler</a:t>
            </a:r>
          </a:p>
        </p:txBody>
      </p:sp>
      <p:pic>
        <p:nvPicPr>
          <p:cNvPr id="3" name="Resim 2">
            <a:extLst>
              <a:ext uri="{FF2B5EF4-FFF2-40B4-BE49-F238E27FC236}">
                <a16:creationId xmlns:a16="http://schemas.microsoft.com/office/drawing/2014/main" id="{7DA378CD-5BBD-47F7-B185-5A14708A1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0192" y="2057401"/>
            <a:ext cx="6586008" cy="4308603"/>
          </a:xfrm>
          <a:prstGeom prst="rect">
            <a:avLst/>
          </a:prstGeom>
        </p:spPr>
      </p:pic>
    </p:spTree>
    <p:extLst>
      <p:ext uri="{BB962C8B-B14F-4D97-AF65-F5344CB8AC3E}">
        <p14:creationId xmlns:p14="http://schemas.microsoft.com/office/powerpoint/2010/main" val="1997119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Join</a:t>
            </a:r>
            <a:r>
              <a:rPr lang="tr-TR" dirty="0"/>
              <a:t> işlemi</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Designer sekmesinde oluşturduğumuz </a:t>
            </a:r>
            <a:r>
              <a:rPr lang="tr-TR" dirty="0" err="1"/>
              <a:t>Oracle_HR</a:t>
            </a:r>
            <a:r>
              <a:rPr lang="tr-TR" dirty="0"/>
              <a:t> klasörünün içerisinde bulunan HR modelimize iki kere tıklıyoruz. İçerisinde bulunan </a:t>
            </a:r>
            <a:r>
              <a:rPr lang="tr-TR" dirty="0" err="1"/>
              <a:t>Selective</a:t>
            </a:r>
            <a:r>
              <a:rPr lang="tr-TR" dirty="0"/>
              <a:t> </a:t>
            </a:r>
            <a:r>
              <a:rPr lang="tr-TR" dirty="0" err="1"/>
              <a:t>Reverse</a:t>
            </a:r>
            <a:r>
              <a:rPr lang="tr-TR" dirty="0"/>
              <a:t> – </a:t>
            </a:r>
            <a:r>
              <a:rPr lang="tr-TR" dirty="0" err="1"/>
              <a:t>Engineering</a:t>
            </a:r>
            <a:r>
              <a:rPr lang="tr-TR" dirty="0"/>
              <a:t> Kısmına </a:t>
            </a:r>
            <a:r>
              <a:rPr lang="tr-TR" dirty="0" err="1"/>
              <a:t>giriyoruz.Existing</a:t>
            </a:r>
            <a:r>
              <a:rPr lang="tr-TR" dirty="0"/>
              <a:t> </a:t>
            </a:r>
            <a:r>
              <a:rPr lang="tr-TR" dirty="0" err="1"/>
              <a:t>Datastores</a:t>
            </a:r>
            <a:r>
              <a:rPr lang="tr-TR" dirty="0"/>
              <a:t> ve </a:t>
            </a:r>
            <a:r>
              <a:rPr lang="tr-TR" dirty="0" err="1"/>
              <a:t>objects</a:t>
            </a:r>
            <a:r>
              <a:rPr lang="tr-TR" dirty="0"/>
              <a:t> </a:t>
            </a:r>
            <a:r>
              <a:rPr lang="tr-TR" dirty="0" err="1"/>
              <a:t>to</a:t>
            </a:r>
            <a:r>
              <a:rPr lang="tr-TR" dirty="0"/>
              <a:t> </a:t>
            </a:r>
            <a:r>
              <a:rPr lang="tr-TR" dirty="0" err="1"/>
              <a:t>Reverse</a:t>
            </a:r>
            <a:r>
              <a:rPr lang="tr-TR" dirty="0"/>
              <a:t> </a:t>
            </a:r>
            <a:r>
              <a:rPr lang="tr-TR" dirty="0" err="1"/>
              <a:t>Engineerları</a:t>
            </a:r>
            <a:r>
              <a:rPr lang="tr-TR" dirty="0"/>
              <a:t> </a:t>
            </a:r>
            <a:r>
              <a:rPr lang="tr-TR" dirty="0" err="1"/>
              <a:t>tikliyoruz</a:t>
            </a:r>
            <a:r>
              <a:rPr lang="tr-TR" dirty="0"/>
              <a:t>. Karşımıza </a:t>
            </a:r>
            <a:r>
              <a:rPr lang="tr-TR" dirty="0" err="1"/>
              <a:t>veritabanınında</a:t>
            </a:r>
            <a:r>
              <a:rPr lang="tr-TR" dirty="0"/>
              <a:t> oluşturduğumuz </a:t>
            </a:r>
            <a:r>
              <a:rPr lang="tr-TR" dirty="0" err="1"/>
              <a:t>Join_Movied</a:t>
            </a:r>
            <a:r>
              <a:rPr lang="tr-TR" dirty="0"/>
              <a:t> adlı tablomuz gelecektir.</a:t>
            </a:r>
          </a:p>
        </p:txBody>
      </p:sp>
      <p:pic>
        <p:nvPicPr>
          <p:cNvPr id="3" name="Resim 2">
            <a:extLst>
              <a:ext uri="{FF2B5EF4-FFF2-40B4-BE49-F238E27FC236}">
                <a16:creationId xmlns:a16="http://schemas.microsoft.com/office/drawing/2014/main" id="{6D15991F-B7D7-48F6-B634-62AEFCF107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122" y="3947382"/>
            <a:ext cx="9265756" cy="2910618"/>
          </a:xfrm>
          <a:prstGeom prst="rect">
            <a:avLst/>
          </a:prstGeom>
        </p:spPr>
      </p:pic>
    </p:spTree>
    <p:extLst>
      <p:ext uri="{BB962C8B-B14F-4D97-AF65-F5344CB8AC3E}">
        <p14:creationId xmlns:p14="http://schemas.microsoft.com/office/powerpoint/2010/main" val="2279025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Join</a:t>
            </a:r>
            <a:r>
              <a:rPr lang="tr-TR" dirty="0"/>
              <a:t> işlemi</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Yeni bir proje oluşturuyoruz. Knowledge </a:t>
            </a:r>
            <a:r>
              <a:rPr lang="tr-TR" dirty="0" err="1"/>
              <a:t>Modules</a:t>
            </a:r>
            <a:r>
              <a:rPr lang="tr-TR" dirty="0"/>
              <a:t> kısmına sağ tıklayıp </a:t>
            </a:r>
            <a:r>
              <a:rPr lang="tr-TR" dirty="0" err="1"/>
              <a:t>import</a:t>
            </a:r>
            <a:r>
              <a:rPr lang="tr-TR" dirty="0"/>
              <a:t> </a:t>
            </a:r>
            <a:r>
              <a:rPr lang="tr-TR" dirty="0" err="1"/>
              <a:t>knowledge</a:t>
            </a:r>
            <a:r>
              <a:rPr lang="tr-TR" dirty="0"/>
              <a:t> </a:t>
            </a:r>
            <a:r>
              <a:rPr lang="tr-TR" dirty="0" err="1"/>
              <a:t>modules</a:t>
            </a:r>
            <a:r>
              <a:rPr lang="tr-TR" dirty="0"/>
              <a:t> dedikten sonra arama kısmına IKM SQL Control </a:t>
            </a:r>
            <a:r>
              <a:rPr lang="tr-TR" dirty="0" err="1"/>
              <a:t>Append</a:t>
            </a:r>
            <a:r>
              <a:rPr lang="tr-TR" dirty="0"/>
              <a:t> yazdıktan sonra projeye dahil ediyoruz.</a:t>
            </a:r>
          </a:p>
        </p:txBody>
      </p:sp>
      <p:pic>
        <p:nvPicPr>
          <p:cNvPr id="7" name="Resim 6">
            <a:extLst>
              <a:ext uri="{FF2B5EF4-FFF2-40B4-BE49-F238E27FC236}">
                <a16:creationId xmlns:a16="http://schemas.microsoft.com/office/drawing/2014/main" id="{9D241E97-0B62-45AD-B5E7-9DD43F060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7525" y="3549686"/>
            <a:ext cx="8336950" cy="3308314"/>
          </a:xfrm>
          <a:prstGeom prst="rect">
            <a:avLst/>
          </a:prstGeom>
        </p:spPr>
      </p:pic>
    </p:spTree>
    <p:extLst>
      <p:ext uri="{BB962C8B-B14F-4D97-AF65-F5344CB8AC3E}">
        <p14:creationId xmlns:p14="http://schemas.microsoft.com/office/powerpoint/2010/main" val="235594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Join</a:t>
            </a:r>
            <a:r>
              <a:rPr lang="tr-TR" dirty="0"/>
              <a:t> işlemi</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Şimdi </a:t>
            </a:r>
            <a:r>
              <a:rPr lang="tr-TR" dirty="0" err="1"/>
              <a:t>joinleme</a:t>
            </a:r>
            <a:r>
              <a:rPr lang="tr-TR" dirty="0"/>
              <a:t> işlemine geçebiliriz. Oluşan tabloları </a:t>
            </a:r>
            <a:r>
              <a:rPr lang="tr-TR" dirty="0" err="1"/>
              <a:t>Mappingin</a:t>
            </a:r>
            <a:r>
              <a:rPr lang="tr-TR" dirty="0"/>
              <a:t> içerisine attık. Daha sonra araya </a:t>
            </a:r>
            <a:r>
              <a:rPr lang="tr-TR" dirty="0" err="1"/>
              <a:t>join</a:t>
            </a:r>
            <a:r>
              <a:rPr lang="tr-TR" dirty="0"/>
              <a:t> işlem aracını koyduk ve </a:t>
            </a:r>
            <a:r>
              <a:rPr lang="tr-TR" dirty="0" err="1"/>
              <a:t>Condition</a:t>
            </a:r>
            <a:r>
              <a:rPr lang="tr-TR" dirty="0"/>
              <a:t> kısmına </a:t>
            </a:r>
            <a:r>
              <a:rPr lang="tr-TR" dirty="0" err="1"/>
              <a:t>mov.movieId</a:t>
            </a:r>
            <a:r>
              <a:rPr lang="tr-TR" dirty="0"/>
              <a:t> = </a:t>
            </a:r>
            <a:r>
              <a:rPr lang="tr-TR" dirty="0" err="1"/>
              <a:t>rat.movieId</a:t>
            </a:r>
            <a:r>
              <a:rPr lang="tr-TR" dirty="0"/>
              <a:t> yazdık.</a:t>
            </a:r>
          </a:p>
        </p:txBody>
      </p:sp>
      <p:pic>
        <p:nvPicPr>
          <p:cNvPr id="7" name="Resim 6">
            <a:extLst>
              <a:ext uri="{FF2B5EF4-FFF2-40B4-BE49-F238E27FC236}">
                <a16:creationId xmlns:a16="http://schemas.microsoft.com/office/drawing/2014/main" id="{72310D5B-E203-444B-BFD8-4E5CF232B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726" y="3518767"/>
            <a:ext cx="7664548" cy="3339233"/>
          </a:xfrm>
          <a:prstGeom prst="rect">
            <a:avLst/>
          </a:prstGeom>
        </p:spPr>
      </p:pic>
    </p:spTree>
    <p:extLst>
      <p:ext uri="{BB962C8B-B14F-4D97-AF65-F5344CB8AC3E}">
        <p14:creationId xmlns:p14="http://schemas.microsoft.com/office/powerpoint/2010/main" val="2592527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Virtualbox</a:t>
            </a:r>
            <a:r>
              <a:rPr lang="tr-TR" dirty="0"/>
              <a:t> kurulumu</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Karşımıza çıkan ekranda ileri butonuna basıyoruz. Bu adımlardan sonraki adımlarda da ileri dememiz gerekiyor.</a:t>
            </a:r>
          </a:p>
        </p:txBody>
      </p:sp>
      <p:pic>
        <p:nvPicPr>
          <p:cNvPr id="3" name="Resim 2">
            <a:extLst>
              <a:ext uri="{FF2B5EF4-FFF2-40B4-BE49-F238E27FC236}">
                <a16:creationId xmlns:a16="http://schemas.microsoft.com/office/drawing/2014/main" id="{7F7CE9AC-FCB6-4C8B-9F6C-40BE71CD3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1575" y="2950952"/>
            <a:ext cx="4648849" cy="3658111"/>
          </a:xfrm>
          <a:prstGeom prst="rect">
            <a:avLst/>
          </a:prstGeom>
        </p:spPr>
      </p:pic>
    </p:spTree>
    <p:extLst>
      <p:ext uri="{BB962C8B-B14F-4D97-AF65-F5344CB8AC3E}">
        <p14:creationId xmlns:p14="http://schemas.microsoft.com/office/powerpoint/2010/main" val="678083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Join</a:t>
            </a:r>
            <a:r>
              <a:rPr lang="tr-TR" dirty="0"/>
              <a:t> işlemi</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a:xfrm>
            <a:off x="212066" y="2127739"/>
            <a:ext cx="4444339" cy="4024125"/>
          </a:xfrm>
        </p:spPr>
        <p:txBody>
          <a:bodyPr/>
          <a:lstStyle/>
          <a:p>
            <a:r>
              <a:rPr lang="tr-TR" dirty="0" err="1"/>
              <a:t>Physical</a:t>
            </a:r>
            <a:r>
              <a:rPr lang="tr-TR" dirty="0"/>
              <a:t> sekmesine ve JoI1 tablosuna tıklayalım.</a:t>
            </a:r>
          </a:p>
          <a:p>
            <a:r>
              <a:rPr lang="tr-TR" dirty="0"/>
              <a:t>Integration </a:t>
            </a:r>
            <a:r>
              <a:rPr lang="tr-TR" dirty="0" err="1"/>
              <a:t>knowlendge</a:t>
            </a:r>
            <a:r>
              <a:rPr lang="tr-TR" dirty="0"/>
              <a:t> </a:t>
            </a:r>
            <a:r>
              <a:rPr lang="tr-TR" dirty="0" err="1"/>
              <a:t>Module</a:t>
            </a:r>
            <a:r>
              <a:rPr lang="tr-TR" dirty="0"/>
              <a:t> kısmını IKM SQL Control </a:t>
            </a:r>
            <a:r>
              <a:rPr lang="tr-TR" dirty="0" err="1"/>
              <a:t>Append’i</a:t>
            </a:r>
            <a:r>
              <a:rPr lang="tr-TR" dirty="0"/>
              <a:t> ayarlayalım. Ardından </a:t>
            </a:r>
            <a:r>
              <a:rPr lang="tr-TR" dirty="0" err="1"/>
              <a:t>Flow_Control’ü</a:t>
            </a:r>
            <a:r>
              <a:rPr lang="tr-TR" dirty="0"/>
              <a:t> </a:t>
            </a:r>
            <a:r>
              <a:rPr lang="tr-TR" dirty="0" err="1"/>
              <a:t>True’dan</a:t>
            </a:r>
            <a:r>
              <a:rPr lang="tr-TR" dirty="0"/>
              <a:t> </a:t>
            </a:r>
            <a:r>
              <a:rPr lang="tr-TR" dirty="0" err="1"/>
              <a:t>False’a</a:t>
            </a:r>
            <a:r>
              <a:rPr lang="tr-TR" dirty="0"/>
              <a:t> ayarlayalım. Tablomuzda </a:t>
            </a:r>
            <a:r>
              <a:rPr lang="tr-TR" dirty="0" err="1"/>
              <a:t>primary</a:t>
            </a:r>
            <a:r>
              <a:rPr lang="tr-TR" dirty="0"/>
              <a:t> </a:t>
            </a:r>
            <a:r>
              <a:rPr lang="tr-TR" dirty="0" err="1"/>
              <a:t>key</a:t>
            </a:r>
            <a:r>
              <a:rPr lang="tr-TR" dirty="0"/>
              <a:t> olmadığı için bunu yapmak durumundayız. Run butonuna basıp veri tabanına gidelim.</a:t>
            </a:r>
          </a:p>
        </p:txBody>
      </p:sp>
      <p:pic>
        <p:nvPicPr>
          <p:cNvPr id="3" name="Resim 2">
            <a:extLst>
              <a:ext uri="{FF2B5EF4-FFF2-40B4-BE49-F238E27FC236}">
                <a16:creationId xmlns:a16="http://schemas.microsoft.com/office/drawing/2014/main" id="{5B02B4C2-40D3-4745-A87D-16B8A945F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301" y="1867085"/>
            <a:ext cx="6929632" cy="4337532"/>
          </a:xfrm>
          <a:prstGeom prst="rect">
            <a:avLst/>
          </a:prstGeom>
        </p:spPr>
      </p:pic>
    </p:spTree>
    <p:extLst>
      <p:ext uri="{BB962C8B-B14F-4D97-AF65-F5344CB8AC3E}">
        <p14:creationId xmlns:p14="http://schemas.microsoft.com/office/powerpoint/2010/main" val="36733438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Join</a:t>
            </a:r>
            <a:r>
              <a:rPr lang="tr-TR" dirty="0"/>
              <a:t> işlemi</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a:xfrm>
            <a:off x="685800" y="2194560"/>
            <a:ext cx="3112477" cy="4024125"/>
          </a:xfrm>
        </p:spPr>
        <p:txBody>
          <a:bodyPr/>
          <a:lstStyle/>
          <a:p>
            <a:r>
              <a:rPr lang="tr-TR" dirty="0"/>
              <a:t>Ve görüldüğü gibi </a:t>
            </a:r>
            <a:r>
              <a:rPr lang="tr-TR" dirty="0" err="1"/>
              <a:t>join</a:t>
            </a:r>
            <a:r>
              <a:rPr lang="tr-TR" dirty="0"/>
              <a:t> işlemi başarıyla tamamlandı.</a:t>
            </a:r>
          </a:p>
          <a:p>
            <a:r>
              <a:rPr lang="tr-TR" dirty="0"/>
              <a:t>Eğer sistem </a:t>
            </a:r>
            <a:r>
              <a:rPr lang="tr-TR" dirty="0" err="1"/>
              <a:t>loglarından</a:t>
            </a:r>
            <a:r>
              <a:rPr lang="tr-TR" dirty="0"/>
              <a:t> bakmak isterseniz daha önceden bahsettiğim gibi </a:t>
            </a:r>
            <a:r>
              <a:rPr lang="tr-TR" dirty="0" err="1"/>
              <a:t>Operator</a:t>
            </a:r>
            <a:r>
              <a:rPr lang="tr-TR" dirty="0"/>
              <a:t> ardından </a:t>
            </a:r>
            <a:r>
              <a:rPr lang="tr-TR" dirty="0" err="1"/>
              <a:t>date’e</a:t>
            </a:r>
            <a:r>
              <a:rPr lang="tr-TR" dirty="0"/>
              <a:t> tıklamanız yeterli olacaktır.</a:t>
            </a:r>
          </a:p>
        </p:txBody>
      </p:sp>
      <p:pic>
        <p:nvPicPr>
          <p:cNvPr id="3" name="Resim 2">
            <a:extLst>
              <a:ext uri="{FF2B5EF4-FFF2-40B4-BE49-F238E27FC236}">
                <a16:creationId xmlns:a16="http://schemas.microsoft.com/office/drawing/2014/main" id="{4F393B78-0473-43C3-B4E3-1A82F98A3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7329" y="2489082"/>
            <a:ext cx="6888871" cy="3264605"/>
          </a:xfrm>
          <a:prstGeom prst="rect">
            <a:avLst/>
          </a:prstGeom>
        </p:spPr>
      </p:pic>
    </p:spTree>
    <p:extLst>
      <p:ext uri="{BB962C8B-B14F-4D97-AF65-F5344CB8AC3E}">
        <p14:creationId xmlns:p14="http://schemas.microsoft.com/office/powerpoint/2010/main" val="37937694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distinct</a:t>
            </a:r>
            <a:r>
              <a:rPr lang="tr-TR" dirty="0"/>
              <a:t> işlemi</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İlk önce </a:t>
            </a:r>
            <a:r>
              <a:rPr lang="tr-TR" dirty="0" err="1"/>
              <a:t>Distinct_Ratings</a:t>
            </a:r>
            <a:r>
              <a:rPr lang="tr-TR" dirty="0"/>
              <a:t> adında bir tablo ve sütunlarını oluşturuyoruz.</a:t>
            </a:r>
          </a:p>
        </p:txBody>
      </p:sp>
      <p:pic>
        <p:nvPicPr>
          <p:cNvPr id="9" name="Resim 8">
            <a:extLst>
              <a:ext uri="{FF2B5EF4-FFF2-40B4-BE49-F238E27FC236}">
                <a16:creationId xmlns:a16="http://schemas.microsoft.com/office/drawing/2014/main" id="{12505787-581F-48C4-B9C3-271F0FE62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417" y="3429000"/>
            <a:ext cx="4763165" cy="1695687"/>
          </a:xfrm>
          <a:prstGeom prst="rect">
            <a:avLst/>
          </a:prstGeom>
        </p:spPr>
      </p:pic>
    </p:spTree>
    <p:extLst>
      <p:ext uri="{BB962C8B-B14F-4D97-AF65-F5344CB8AC3E}">
        <p14:creationId xmlns:p14="http://schemas.microsoft.com/office/powerpoint/2010/main" val="1300354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distinct</a:t>
            </a:r>
            <a:r>
              <a:rPr lang="tr-TR" dirty="0"/>
              <a:t> işlemi</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Tabloyu oluşturduktan sonra </a:t>
            </a:r>
            <a:r>
              <a:rPr lang="tr-TR" dirty="0" err="1"/>
              <a:t>Oracle_HR’in</a:t>
            </a:r>
            <a:r>
              <a:rPr lang="tr-TR" dirty="0"/>
              <a:t> içerisindeki </a:t>
            </a:r>
            <a:r>
              <a:rPr lang="tr-TR" dirty="0" err="1"/>
              <a:t>HR_model’e</a:t>
            </a:r>
            <a:r>
              <a:rPr lang="tr-TR" dirty="0"/>
              <a:t> çift tıklıyoruz. İçerisinde bulunan </a:t>
            </a:r>
            <a:r>
              <a:rPr lang="tr-TR" dirty="0" err="1"/>
              <a:t>Selective</a:t>
            </a:r>
            <a:r>
              <a:rPr lang="tr-TR" dirty="0"/>
              <a:t> </a:t>
            </a:r>
            <a:r>
              <a:rPr lang="tr-TR" dirty="0" err="1"/>
              <a:t>Reverse</a:t>
            </a:r>
            <a:r>
              <a:rPr lang="tr-TR" dirty="0"/>
              <a:t> – </a:t>
            </a:r>
            <a:r>
              <a:rPr lang="tr-TR" dirty="0" err="1"/>
              <a:t>Engineering</a:t>
            </a:r>
            <a:r>
              <a:rPr lang="tr-TR" dirty="0"/>
              <a:t> kısmına geliyoruz. </a:t>
            </a:r>
            <a:r>
              <a:rPr lang="tr-TR" dirty="0" err="1"/>
              <a:t>Reverse</a:t>
            </a:r>
            <a:r>
              <a:rPr lang="tr-TR" dirty="0"/>
              <a:t> </a:t>
            </a:r>
            <a:r>
              <a:rPr lang="tr-TR" dirty="0" err="1"/>
              <a:t>Engineer’a</a:t>
            </a:r>
            <a:r>
              <a:rPr lang="tr-TR" dirty="0"/>
              <a:t> tıklıyoruz. Bütün tablolarımız geliyor. Kaydedip çıkıyoruz.</a:t>
            </a:r>
          </a:p>
        </p:txBody>
      </p:sp>
      <p:pic>
        <p:nvPicPr>
          <p:cNvPr id="9" name="Resim 8">
            <a:extLst>
              <a:ext uri="{FF2B5EF4-FFF2-40B4-BE49-F238E27FC236}">
                <a16:creationId xmlns:a16="http://schemas.microsoft.com/office/drawing/2014/main" id="{94964864-DCB4-473E-8BC1-E0D90E469A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305" y="3429000"/>
            <a:ext cx="7088346" cy="3314458"/>
          </a:xfrm>
          <a:prstGeom prst="rect">
            <a:avLst/>
          </a:prstGeom>
        </p:spPr>
      </p:pic>
    </p:spTree>
    <p:extLst>
      <p:ext uri="{BB962C8B-B14F-4D97-AF65-F5344CB8AC3E}">
        <p14:creationId xmlns:p14="http://schemas.microsoft.com/office/powerpoint/2010/main" val="2125452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distinct</a:t>
            </a:r>
            <a:r>
              <a:rPr lang="tr-TR" dirty="0"/>
              <a:t> işlemi</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err="1"/>
              <a:t>Mappings</a:t>
            </a:r>
            <a:r>
              <a:rPr lang="tr-TR" dirty="0"/>
              <a:t> kısmından yeni bir </a:t>
            </a:r>
            <a:r>
              <a:rPr lang="tr-TR" dirty="0" err="1"/>
              <a:t>Disctinct</a:t>
            </a:r>
            <a:r>
              <a:rPr lang="tr-TR" dirty="0"/>
              <a:t> adında </a:t>
            </a:r>
            <a:r>
              <a:rPr lang="tr-TR" dirty="0" err="1"/>
              <a:t>Mapping</a:t>
            </a:r>
            <a:r>
              <a:rPr lang="tr-TR" dirty="0"/>
              <a:t> oluşturdum. İçerisine </a:t>
            </a:r>
            <a:r>
              <a:rPr lang="tr-TR" dirty="0" err="1"/>
              <a:t>Ratings</a:t>
            </a:r>
            <a:r>
              <a:rPr lang="tr-TR" dirty="0"/>
              <a:t> tablomuzu, </a:t>
            </a:r>
            <a:r>
              <a:rPr lang="tr-TR" dirty="0" err="1"/>
              <a:t>tool</a:t>
            </a:r>
            <a:r>
              <a:rPr lang="tr-TR" dirty="0"/>
              <a:t> penceresinden </a:t>
            </a:r>
            <a:r>
              <a:rPr lang="tr-TR" dirty="0" err="1"/>
              <a:t>Distinct</a:t>
            </a:r>
            <a:r>
              <a:rPr lang="tr-TR" dirty="0"/>
              <a:t> yapısını ve az önce oluşturduğumuz </a:t>
            </a:r>
            <a:r>
              <a:rPr lang="tr-TR" dirty="0" err="1"/>
              <a:t>Distinct_Ratings</a:t>
            </a:r>
            <a:r>
              <a:rPr lang="tr-TR" dirty="0"/>
              <a:t> tablosunu attım.</a:t>
            </a:r>
          </a:p>
        </p:txBody>
      </p:sp>
      <p:pic>
        <p:nvPicPr>
          <p:cNvPr id="7" name="Resim 6">
            <a:extLst>
              <a:ext uri="{FF2B5EF4-FFF2-40B4-BE49-F238E27FC236}">
                <a16:creationId xmlns:a16="http://schemas.microsoft.com/office/drawing/2014/main" id="{E4E85376-5BAB-4EA1-A444-E1870361D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40798"/>
            <a:ext cx="12192000" cy="2452829"/>
          </a:xfrm>
          <a:prstGeom prst="rect">
            <a:avLst/>
          </a:prstGeom>
        </p:spPr>
      </p:pic>
    </p:spTree>
    <p:extLst>
      <p:ext uri="{BB962C8B-B14F-4D97-AF65-F5344CB8AC3E}">
        <p14:creationId xmlns:p14="http://schemas.microsoft.com/office/powerpoint/2010/main" val="26976672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distinct</a:t>
            </a:r>
            <a:r>
              <a:rPr lang="tr-TR" dirty="0"/>
              <a:t> işlemi</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err="1"/>
              <a:t>Physical</a:t>
            </a:r>
            <a:r>
              <a:rPr lang="tr-TR" dirty="0"/>
              <a:t> kısmına girip </a:t>
            </a:r>
            <a:r>
              <a:rPr lang="tr-TR" dirty="0" err="1"/>
              <a:t>İntegration</a:t>
            </a:r>
            <a:r>
              <a:rPr lang="tr-TR" dirty="0"/>
              <a:t> Knowledge </a:t>
            </a:r>
            <a:r>
              <a:rPr lang="tr-TR" dirty="0" err="1"/>
              <a:t>Module</a:t>
            </a:r>
            <a:r>
              <a:rPr lang="tr-TR" dirty="0"/>
              <a:t>’ ü IKM SQL Control </a:t>
            </a:r>
            <a:r>
              <a:rPr lang="tr-TR" dirty="0" err="1"/>
              <a:t>Append</a:t>
            </a:r>
            <a:r>
              <a:rPr lang="tr-TR" dirty="0"/>
              <a:t> ve </a:t>
            </a:r>
            <a:r>
              <a:rPr lang="tr-TR" dirty="0" err="1"/>
              <a:t>Flow_Control</a:t>
            </a:r>
            <a:r>
              <a:rPr lang="tr-TR" dirty="0"/>
              <a:t> </a:t>
            </a:r>
            <a:r>
              <a:rPr lang="tr-TR" dirty="0" err="1"/>
              <a:t>Truedan</a:t>
            </a:r>
            <a:r>
              <a:rPr lang="tr-TR" dirty="0"/>
              <a:t> </a:t>
            </a:r>
            <a:r>
              <a:rPr lang="tr-TR" dirty="0" err="1"/>
              <a:t>False</a:t>
            </a:r>
            <a:r>
              <a:rPr lang="tr-TR" dirty="0"/>
              <a:t> döndürelim. Yukarıda bulunan Run butonuna basalım.</a:t>
            </a:r>
          </a:p>
        </p:txBody>
      </p:sp>
      <p:pic>
        <p:nvPicPr>
          <p:cNvPr id="9" name="Resim 8">
            <a:extLst>
              <a:ext uri="{FF2B5EF4-FFF2-40B4-BE49-F238E27FC236}">
                <a16:creationId xmlns:a16="http://schemas.microsoft.com/office/drawing/2014/main" id="{5C85A259-C72D-42BA-9E23-2B0ABAC2F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2149" y="3289348"/>
            <a:ext cx="6087701" cy="3568652"/>
          </a:xfrm>
          <a:prstGeom prst="rect">
            <a:avLst/>
          </a:prstGeom>
        </p:spPr>
      </p:pic>
    </p:spTree>
    <p:extLst>
      <p:ext uri="{BB962C8B-B14F-4D97-AF65-F5344CB8AC3E}">
        <p14:creationId xmlns:p14="http://schemas.microsoft.com/office/powerpoint/2010/main" val="2842065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distinct</a:t>
            </a:r>
            <a:r>
              <a:rPr lang="tr-TR" dirty="0"/>
              <a:t> işlemi</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Oluşturduğumuz veri tabanına ve önceki veri tabanına baktığımız zaman arada tekrar edilen tabloların kaldırıldığını görüyoruz.</a:t>
            </a:r>
          </a:p>
        </p:txBody>
      </p:sp>
      <p:pic>
        <p:nvPicPr>
          <p:cNvPr id="3" name="Resim 2">
            <a:extLst>
              <a:ext uri="{FF2B5EF4-FFF2-40B4-BE49-F238E27FC236}">
                <a16:creationId xmlns:a16="http://schemas.microsoft.com/office/drawing/2014/main" id="{8FB1A836-76E3-4C81-9CFD-587B2E88E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5716" y="3170408"/>
            <a:ext cx="3557954" cy="3412136"/>
          </a:xfrm>
          <a:prstGeom prst="rect">
            <a:avLst/>
          </a:prstGeom>
        </p:spPr>
      </p:pic>
      <p:pic>
        <p:nvPicPr>
          <p:cNvPr id="7" name="Resim 6">
            <a:extLst>
              <a:ext uri="{FF2B5EF4-FFF2-40B4-BE49-F238E27FC236}">
                <a16:creationId xmlns:a16="http://schemas.microsoft.com/office/drawing/2014/main" id="{8C06E84E-F26A-4CDF-9133-8B956CBEDF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332" y="3170408"/>
            <a:ext cx="3557954" cy="3377276"/>
          </a:xfrm>
          <a:prstGeom prst="rect">
            <a:avLst/>
          </a:prstGeom>
        </p:spPr>
      </p:pic>
    </p:spTree>
    <p:extLst>
      <p:ext uri="{BB962C8B-B14F-4D97-AF65-F5344CB8AC3E}">
        <p14:creationId xmlns:p14="http://schemas.microsoft.com/office/powerpoint/2010/main" val="3075127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a:xfrm>
            <a:off x="2025749" y="764373"/>
            <a:ext cx="9480452" cy="1293028"/>
          </a:xfrm>
        </p:spPr>
        <p:txBody>
          <a:bodyPr/>
          <a:lstStyle/>
          <a:p>
            <a:r>
              <a:rPr lang="tr-TR" dirty="0" err="1"/>
              <a:t>Virtualbox</a:t>
            </a:r>
            <a:r>
              <a:rPr lang="tr-TR" dirty="0"/>
              <a:t> kurulumu tamamlama</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Karşımıza bu ekran geldiğinde kurulum tamamlanmış oluyor. Şimdi </a:t>
            </a:r>
            <a:r>
              <a:rPr lang="tr-TR" dirty="0" err="1"/>
              <a:t>Oracle</a:t>
            </a:r>
            <a:r>
              <a:rPr lang="tr-TR" dirty="0"/>
              <a:t> Data </a:t>
            </a:r>
            <a:r>
              <a:rPr lang="tr-TR" dirty="0" err="1"/>
              <a:t>Integrator</a:t>
            </a:r>
            <a:r>
              <a:rPr lang="tr-TR" dirty="0"/>
              <a:t> 12c Kurulumuna geçebiliriz.</a:t>
            </a:r>
          </a:p>
        </p:txBody>
      </p:sp>
      <p:pic>
        <p:nvPicPr>
          <p:cNvPr id="7" name="Resim 6">
            <a:extLst>
              <a:ext uri="{FF2B5EF4-FFF2-40B4-BE49-F238E27FC236}">
                <a16:creationId xmlns:a16="http://schemas.microsoft.com/office/drawing/2014/main" id="{D74A023B-14BB-4D7B-8A31-DD2FD716F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074" y="3256878"/>
            <a:ext cx="6203852" cy="3339132"/>
          </a:xfrm>
          <a:prstGeom prst="rect">
            <a:avLst/>
          </a:prstGeom>
        </p:spPr>
      </p:pic>
    </p:spTree>
    <p:extLst>
      <p:ext uri="{BB962C8B-B14F-4D97-AF65-F5344CB8AC3E}">
        <p14:creationId xmlns:p14="http://schemas.microsoft.com/office/powerpoint/2010/main" val="4282559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Oracle</a:t>
            </a:r>
            <a:r>
              <a:rPr lang="tr-TR" dirty="0"/>
              <a:t> Data </a:t>
            </a:r>
            <a:r>
              <a:rPr lang="tr-TR" dirty="0" err="1"/>
              <a:t>Integrator</a:t>
            </a:r>
            <a:r>
              <a:rPr lang="tr-TR" dirty="0"/>
              <a:t> 12c indirme işlemleri</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İlk başta aşağıdaki linkte bulunan indirmeleri yapmamız gerekiyor. </a:t>
            </a:r>
            <a:r>
              <a:rPr lang="tr-TR" dirty="0">
                <a:hlinkClick r:id="rId2"/>
              </a:rPr>
              <a:t>https://www.oracle.com/middleware/technologies/data-integrator/odi-demo-downloads.html</a:t>
            </a:r>
            <a:endParaRPr lang="tr-TR" dirty="0"/>
          </a:p>
          <a:p>
            <a:endParaRPr lang="tr-TR" dirty="0"/>
          </a:p>
          <a:p>
            <a:pPr marL="0" indent="0">
              <a:buNone/>
            </a:pPr>
            <a:endParaRPr lang="tr-TR" dirty="0"/>
          </a:p>
        </p:txBody>
      </p:sp>
      <p:pic>
        <p:nvPicPr>
          <p:cNvPr id="3" name="Resim 2">
            <a:extLst>
              <a:ext uri="{FF2B5EF4-FFF2-40B4-BE49-F238E27FC236}">
                <a16:creationId xmlns:a16="http://schemas.microsoft.com/office/drawing/2014/main" id="{C6232CC2-5D97-45EA-8FE6-F6E412F53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709" y="3429000"/>
            <a:ext cx="9182582" cy="3400425"/>
          </a:xfrm>
          <a:prstGeom prst="rect">
            <a:avLst/>
          </a:prstGeom>
        </p:spPr>
      </p:pic>
    </p:spTree>
    <p:extLst>
      <p:ext uri="{BB962C8B-B14F-4D97-AF65-F5344CB8AC3E}">
        <p14:creationId xmlns:p14="http://schemas.microsoft.com/office/powerpoint/2010/main" val="1571124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a:t>İndirme işlemi tamamlandı</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a:t>İndirme işlemi bittikten sonra sıra geldi ODI12c-Getting-Started-VM.7z.001 adlı dosyanın içerisindeki dizine çıkarma</a:t>
            </a:r>
          </a:p>
          <a:p>
            <a:endParaRPr lang="tr-TR" dirty="0"/>
          </a:p>
        </p:txBody>
      </p:sp>
      <p:pic>
        <p:nvPicPr>
          <p:cNvPr id="3" name="Resim 2">
            <a:extLst>
              <a:ext uri="{FF2B5EF4-FFF2-40B4-BE49-F238E27FC236}">
                <a16:creationId xmlns:a16="http://schemas.microsoft.com/office/drawing/2014/main" id="{6351BF42-B72D-45C3-9F46-EFA2C56A8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836" y="3201782"/>
            <a:ext cx="8440328" cy="3296110"/>
          </a:xfrm>
          <a:prstGeom prst="rect">
            <a:avLst/>
          </a:prstGeom>
        </p:spPr>
      </p:pic>
    </p:spTree>
    <p:extLst>
      <p:ext uri="{BB962C8B-B14F-4D97-AF65-F5344CB8AC3E}">
        <p14:creationId xmlns:p14="http://schemas.microsoft.com/office/powerpoint/2010/main" val="3250762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2C0C10A-E06D-4AE5-B163-822381D3A43D}"/>
              </a:ext>
            </a:extLst>
          </p:cNvPr>
          <p:cNvSpPr>
            <a:spLocks noGrp="1"/>
          </p:cNvSpPr>
          <p:nvPr>
            <p:ph type="title"/>
          </p:nvPr>
        </p:nvSpPr>
        <p:spPr/>
        <p:txBody>
          <a:bodyPr/>
          <a:lstStyle/>
          <a:p>
            <a:r>
              <a:rPr lang="tr-TR" dirty="0" err="1"/>
              <a:t>Virtualbox’a</a:t>
            </a:r>
            <a:r>
              <a:rPr lang="tr-TR" dirty="0"/>
              <a:t> Data </a:t>
            </a:r>
            <a:r>
              <a:rPr lang="tr-TR" dirty="0" err="1"/>
              <a:t>Integrator</a:t>
            </a:r>
            <a:r>
              <a:rPr lang="tr-TR" dirty="0"/>
              <a:t> 12c kurulumu </a:t>
            </a:r>
          </a:p>
        </p:txBody>
      </p:sp>
      <p:sp>
        <p:nvSpPr>
          <p:cNvPr id="5" name="İçerik Yer Tutucusu 4">
            <a:extLst>
              <a:ext uri="{FF2B5EF4-FFF2-40B4-BE49-F238E27FC236}">
                <a16:creationId xmlns:a16="http://schemas.microsoft.com/office/drawing/2014/main" id="{5C07E178-6682-422B-8484-49191615DABF}"/>
              </a:ext>
            </a:extLst>
          </p:cNvPr>
          <p:cNvSpPr>
            <a:spLocks noGrp="1"/>
          </p:cNvSpPr>
          <p:nvPr>
            <p:ph idx="1"/>
          </p:nvPr>
        </p:nvSpPr>
        <p:spPr/>
        <p:txBody>
          <a:bodyPr/>
          <a:lstStyle/>
          <a:p>
            <a:r>
              <a:rPr lang="tr-TR" dirty="0" err="1"/>
              <a:t>Virtualbox’a</a:t>
            </a:r>
            <a:r>
              <a:rPr lang="tr-TR" dirty="0"/>
              <a:t> gelip yukarıda bulunan Dosya sekmesine tıklamamız gerekiyor. Ve ardından içe aktara basmamız gerekiyor.</a:t>
            </a:r>
          </a:p>
        </p:txBody>
      </p:sp>
      <p:pic>
        <p:nvPicPr>
          <p:cNvPr id="3" name="Resim 2">
            <a:extLst>
              <a:ext uri="{FF2B5EF4-FFF2-40B4-BE49-F238E27FC236}">
                <a16:creationId xmlns:a16="http://schemas.microsoft.com/office/drawing/2014/main" id="{B68B0C8B-45DF-4339-8892-F00B67D1F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076" y="3215914"/>
            <a:ext cx="2591848" cy="2877713"/>
          </a:xfrm>
          <a:prstGeom prst="rect">
            <a:avLst/>
          </a:prstGeom>
        </p:spPr>
      </p:pic>
    </p:spTree>
    <p:extLst>
      <p:ext uri="{BB962C8B-B14F-4D97-AF65-F5344CB8AC3E}">
        <p14:creationId xmlns:p14="http://schemas.microsoft.com/office/powerpoint/2010/main" val="30854394"/>
      </p:ext>
    </p:extLst>
  </p:cSld>
  <p:clrMapOvr>
    <a:masterClrMapping/>
  </p:clrMapOvr>
</p:sld>
</file>

<file path=ppt/theme/theme1.xml><?xml version="1.0" encoding="utf-8"?>
<a:theme xmlns:a="http://schemas.openxmlformats.org/drawingml/2006/main" name="Uçak İzi">
  <a:themeElements>
    <a:clrScheme name="Uçak İzi">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Uçak İzi">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çak İzi">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Uçak İzi</Template>
  <TotalTime>1108</TotalTime>
  <Words>1805</Words>
  <Application>Microsoft Office PowerPoint</Application>
  <PresentationFormat>Geniş ekran</PresentationFormat>
  <Paragraphs>144</Paragraphs>
  <Slides>56</Slides>
  <Notes>0</Notes>
  <HiddenSlides>0</HiddenSlides>
  <MMClips>0</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56</vt:i4>
      </vt:variant>
    </vt:vector>
  </HeadingPairs>
  <TitlesOfParts>
    <vt:vector size="59" baseType="lpstr">
      <vt:lpstr>Arial</vt:lpstr>
      <vt:lpstr>Century Gothic</vt:lpstr>
      <vt:lpstr>Uçak İzi</vt:lpstr>
      <vt:lpstr>Oracle data integrator</vt:lpstr>
      <vt:lpstr>Oracle data integratoR</vt:lpstr>
      <vt:lpstr>VirtualBox indirilmesi</vt:lpstr>
      <vt:lpstr>Virtualbox indirilmesi</vt:lpstr>
      <vt:lpstr>Virtualbox kurulumu</vt:lpstr>
      <vt:lpstr>Virtualbox kurulumu tamamlama</vt:lpstr>
      <vt:lpstr>Oracle Data Integrator 12c indirme işlemleri</vt:lpstr>
      <vt:lpstr>İndirme işlemi tamamlandı</vt:lpstr>
      <vt:lpstr>Virtualbox’a Data Integrator 12c kurulumu </vt:lpstr>
      <vt:lpstr>Virtualbox’a Data Integrator 12c kurulumu </vt:lpstr>
      <vt:lpstr>Virtualbox’a Data Integrator 12c kurulumu </vt:lpstr>
      <vt:lpstr>Virtualbox’a Data Integrator 12c kurulumu </vt:lpstr>
      <vt:lpstr>Virtualbox’a Data Integrator 12c açılımı </vt:lpstr>
      <vt:lpstr>ODI 12c Studio Masaüstü </vt:lpstr>
      <vt:lpstr>ODI 12c Studio şifre </vt:lpstr>
      <vt:lpstr>ODI 12c Studio tool</vt:lpstr>
      <vt:lpstr>Designer</vt:lpstr>
      <vt:lpstr>Topology</vt:lpstr>
      <vt:lpstr>Topology</vt:lpstr>
      <vt:lpstr>operator</vt:lpstr>
      <vt:lpstr>Hr Data server kurulumu</vt:lpstr>
      <vt:lpstr>Physical schema</vt:lpstr>
      <vt:lpstr>Logical SchemA oluşturma</vt:lpstr>
      <vt:lpstr>Logical SchemA Ayarları</vt:lpstr>
      <vt:lpstr>HR Modelini oluşturma</vt:lpstr>
      <vt:lpstr>HR Modelinin ayarları</vt:lpstr>
      <vt:lpstr>Hazır tabloları getirme</vt:lpstr>
      <vt:lpstr>CSV uzantılı dosyayı projeye dahil etme</vt:lpstr>
      <vt:lpstr>CSV uzantılı dosyayı projeye dahil etme</vt:lpstr>
      <vt:lpstr>CSV uzantılı dosyayı projeye dahil etme</vt:lpstr>
      <vt:lpstr>CSV uzantılı dosyayı projeye dahil etme</vt:lpstr>
      <vt:lpstr>CSV uzantılı dosyayı projeye dahil etme</vt:lpstr>
      <vt:lpstr>CSV uzantılı dosyayı projeye dahil etme</vt:lpstr>
      <vt:lpstr>CSV uzantılı dosyayı projeye dahil etme</vt:lpstr>
      <vt:lpstr>CSV uzantılı dosyayı projeye dahil etme</vt:lpstr>
      <vt:lpstr>CSV uzantılı dosyayı projeye dahil etme</vt:lpstr>
      <vt:lpstr>CSV uzantılı dosyayı projeye dahil etme</vt:lpstr>
      <vt:lpstr>CSV uzantılı dosyayı projeye dahil etme</vt:lpstr>
      <vt:lpstr>CSV uzantılı dosyayı projeye dahil etme</vt:lpstr>
      <vt:lpstr>CSV uzantılı dosyayı projeye dahil etme</vt:lpstr>
      <vt:lpstr>CSV uzantılı dosyayı projeye dahil etme</vt:lpstr>
      <vt:lpstr>CSV uzantılı dosyayı projeye dahil etme</vt:lpstr>
      <vt:lpstr>CSV uzantılı dosyayı projeye dahil etme</vt:lpstr>
      <vt:lpstr>CSV uzantılı dosyayı projeye dahil etme</vt:lpstr>
      <vt:lpstr>Join işlemi</vt:lpstr>
      <vt:lpstr>Join işlemi</vt:lpstr>
      <vt:lpstr>Join işlemi</vt:lpstr>
      <vt:lpstr>Join işlemi</vt:lpstr>
      <vt:lpstr>Join işlemi</vt:lpstr>
      <vt:lpstr>Join işlemi</vt:lpstr>
      <vt:lpstr>Join işlemi</vt:lpstr>
      <vt:lpstr>distinct işlemi</vt:lpstr>
      <vt:lpstr>distinct işlemi</vt:lpstr>
      <vt:lpstr>distinct işlemi</vt:lpstr>
      <vt:lpstr>distinct işlemi</vt:lpstr>
      <vt:lpstr>distinct işlemi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Talha Çerçi</dc:creator>
  <cp:lastModifiedBy>Talha Çerçi</cp:lastModifiedBy>
  <cp:revision>150</cp:revision>
  <dcterms:created xsi:type="dcterms:W3CDTF">2020-08-30T15:52:09Z</dcterms:created>
  <dcterms:modified xsi:type="dcterms:W3CDTF">2020-10-15T23:34:11Z</dcterms:modified>
</cp:coreProperties>
</file>